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Times New Roman Bold Italics" charset="1" panose="02030802070405090303"/>
      <p:regular r:id="rId36"/>
    </p:embeddedFont>
    <p:embeddedFont>
      <p:font typeface="DM Sans" charset="1" panose="00000000000000000000"/>
      <p:regular r:id="rId37"/>
    </p:embeddedFont>
    <p:embeddedFont>
      <p:font typeface="Times New Roman" charset="1" panose="02030502070405020303"/>
      <p:regular r:id="rId38"/>
    </p:embeddedFont>
    <p:embeddedFont>
      <p:font typeface="Times New Roman Bold" charset="1" panose="02030802070405020303"/>
      <p:regular r:id="rId39"/>
    </p:embeddedFont>
    <p:embeddedFont>
      <p:font typeface="DM Sans Bold" charset="1" panose="00000000000000000000"/>
      <p:regular r:id="rId40"/>
    </p:embeddedFont>
    <p:embeddedFont>
      <p:font typeface="Times New Roman Italics" charset="1" panose="02030502070405090303"/>
      <p:regular r:id="rId41"/>
    </p:embeddedFont>
    <p:embeddedFont>
      <p:font typeface="Trend Sans One" charset="1" panose="00000000000000000000"/>
      <p:regular r:id="rId42"/>
    </p:embeddedFont>
    <p:embeddedFont>
      <p:font typeface="Trend Slab Four" charset="1" panose="00000000000000000000"/>
      <p:regular r:id="rId43"/>
    </p:embeddedFont>
    <p:embeddedFont>
      <p:font typeface="Canva Sans Bold" charset="1" panose="020B0803030501040103"/>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39.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2.fntdata"/><Relationship Id="rId47" Type="http://schemas.openxmlformats.org/officeDocument/2006/relationships/customXml" Target="../customXml/item3.xml"/><Relationship Id="rId7" Type="http://schemas.openxmlformats.org/officeDocument/2006/relationships/slide" Target="slides/slide2.xml"/><Relationship Id="rId16" Type="http://schemas.openxmlformats.org/officeDocument/2006/relationships/slide" Target="slides/slide11.xml"/><Relationship Id="rId2" Type="http://schemas.openxmlformats.org/officeDocument/2006/relationships/presProps" Target="presProps.xml"/><Relationship Id="rId29" Type="http://schemas.openxmlformats.org/officeDocument/2006/relationships/slide" Target="slides/slide24.xml"/><Relationship Id="rId1" Type="http://schemas.openxmlformats.org/officeDocument/2006/relationships/slideMaster" Target="slideMasters/slide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7.fntdata"/><Relationship Id="rId40" Type="http://schemas.openxmlformats.org/officeDocument/2006/relationships/font" Target="fonts/font40.fntdata"/><Relationship Id="rId6" Type="http://schemas.openxmlformats.org/officeDocument/2006/relationships/slide" Target="slides/slide1.xml"/><Relationship Id="rId45" Type="http://schemas.openxmlformats.org/officeDocument/2006/relationships/customXml" Target="../customXml/item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36.fntdata"/><Relationship Id="rId5"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44.fntdata"/><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 Type="http://schemas.openxmlformats.org/officeDocument/2006/relationships/theme" Target="theme/theme1.xml"/><Relationship Id="rId43" Type="http://schemas.openxmlformats.org/officeDocument/2006/relationships/font" Target="fonts/font43.fntdata"/><Relationship Id="rId9" Type="http://schemas.openxmlformats.org/officeDocument/2006/relationships/slide" Target="slides/slide4.xml"/><Relationship Id="rId8" Type="http://schemas.openxmlformats.org/officeDocument/2006/relationships/slide" Target="slides/slide3.xml"/><Relationship Id="rId3"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8.fntdata"/><Relationship Id="rId46" Type="http://schemas.openxmlformats.org/officeDocument/2006/relationships/customXml" Target="../customXml/item2.xml"/><Relationship Id="rId20" Type="http://schemas.openxmlformats.org/officeDocument/2006/relationships/slide" Target="slides/slide15.xml"/><Relationship Id="rId41" Type="http://schemas.openxmlformats.org/officeDocument/2006/relationships/font" Target="fonts/font41.fntdata"/></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png" Type="http://schemas.openxmlformats.org/officeDocument/2006/relationships/image"/><Relationship Id="rId12" Target="../media/image52.png" Type="http://schemas.openxmlformats.org/officeDocument/2006/relationships/image"/><Relationship Id="rId13" Target="../media/image53.png" Type="http://schemas.openxmlformats.org/officeDocument/2006/relationships/image"/><Relationship Id="rId14" Target="../media/image54.pn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1095156">
            <a:off x="-4098793" y="-4550300"/>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44517" y="3095811"/>
            <a:ext cx="12798965" cy="4095377"/>
            <a:chOff x="0" y="0"/>
            <a:chExt cx="3370921" cy="1078618"/>
          </a:xfrm>
        </p:grpSpPr>
        <p:sp>
          <p:nvSpPr>
            <p:cNvPr name="Freeform 4" id="4"/>
            <p:cNvSpPr/>
            <p:nvPr/>
          </p:nvSpPr>
          <p:spPr>
            <a:xfrm flipH="false" flipV="false" rot="0">
              <a:off x="0" y="0"/>
              <a:ext cx="3370921" cy="1078618"/>
            </a:xfrm>
            <a:custGeom>
              <a:avLst/>
              <a:gdLst/>
              <a:ahLst/>
              <a:cxnLst/>
              <a:rect r="r" b="b" t="t" l="l"/>
              <a:pathLst>
                <a:path h="1078618" w="3370921">
                  <a:moveTo>
                    <a:pt x="60489" y="0"/>
                  </a:moveTo>
                  <a:lnTo>
                    <a:pt x="3310432" y="0"/>
                  </a:lnTo>
                  <a:cubicBezTo>
                    <a:pt x="3326475" y="0"/>
                    <a:pt x="3341860" y="6373"/>
                    <a:pt x="3353204" y="17717"/>
                  </a:cubicBezTo>
                  <a:cubicBezTo>
                    <a:pt x="3364548" y="29061"/>
                    <a:pt x="3370921" y="44446"/>
                    <a:pt x="3370921" y="60489"/>
                  </a:cubicBezTo>
                  <a:lnTo>
                    <a:pt x="3370921" y="1018129"/>
                  </a:lnTo>
                  <a:cubicBezTo>
                    <a:pt x="3370921" y="1034172"/>
                    <a:pt x="3364548" y="1049557"/>
                    <a:pt x="3353204" y="1060901"/>
                  </a:cubicBezTo>
                  <a:cubicBezTo>
                    <a:pt x="3341860" y="1072245"/>
                    <a:pt x="3326475" y="1078618"/>
                    <a:pt x="3310432" y="1078618"/>
                  </a:cubicBezTo>
                  <a:lnTo>
                    <a:pt x="60489" y="1078618"/>
                  </a:lnTo>
                  <a:cubicBezTo>
                    <a:pt x="44446" y="1078618"/>
                    <a:pt x="29061" y="1072245"/>
                    <a:pt x="17717" y="1060901"/>
                  </a:cubicBezTo>
                  <a:cubicBezTo>
                    <a:pt x="6373" y="1049557"/>
                    <a:pt x="0" y="1034172"/>
                    <a:pt x="0" y="1018129"/>
                  </a:cubicBezTo>
                  <a:lnTo>
                    <a:pt x="0" y="60489"/>
                  </a:lnTo>
                  <a:cubicBezTo>
                    <a:pt x="0" y="44446"/>
                    <a:pt x="6373" y="29061"/>
                    <a:pt x="17717" y="17717"/>
                  </a:cubicBezTo>
                  <a:cubicBezTo>
                    <a:pt x="29061" y="6373"/>
                    <a:pt x="44446" y="0"/>
                    <a:pt x="60489" y="0"/>
                  </a:cubicBezTo>
                  <a:close/>
                </a:path>
              </a:pathLst>
            </a:custGeom>
            <a:solidFill>
              <a:srgbClr val="E0B15E"/>
            </a:solidFill>
            <a:ln cap="rnd">
              <a:noFill/>
              <a:prstDash val="solid"/>
              <a:round/>
            </a:ln>
          </p:spPr>
        </p:sp>
        <p:sp>
          <p:nvSpPr>
            <p:cNvPr name="TextBox 5" id="5"/>
            <p:cNvSpPr txBox="true"/>
            <p:nvPr/>
          </p:nvSpPr>
          <p:spPr>
            <a:xfrm>
              <a:off x="0" y="-495300"/>
              <a:ext cx="3370921" cy="1573918"/>
            </a:xfrm>
            <a:prstGeom prst="rect">
              <a:avLst/>
            </a:prstGeom>
          </p:spPr>
          <p:txBody>
            <a:bodyPr anchor="ctr" rtlCol="false" tIns="50800" lIns="50800" bIns="50800" rIns="50800"/>
            <a:lstStyle/>
            <a:p>
              <a:pPr algn="ctr" marL="0" indent="0" lvl="0">
                <a:lnSpc>
                  <a:spcPts val="11305"/>
                </a:lnSpc>
              </a:pPr>
              <a:r>
                <a:rPr lang="en-US" sz="6246" spc="-156">
                  <a:solidFill>
                    <a:srgbClr val="FFFFFF"/>
                  </a:solidFill>
                  <a:latin typeface="Times New Roman Bold Italics"/>
                </a:rPr>
                <a:t>Dietary habits and disease activity in rheumatoid arthritis patients</a:t>
              </a:r>
            </a:p>
          </p:txBody>
        </p:sp>
      </p:grpSp>
      <p:sp>
        <p:nvSpPr>
          <p:cNvPr name="Freeform 6" id="6"/>
          <p:cNvSpPr/>
          <p:nvPr/>
        </p:nvSpPr>
        <p:spPr>
          <a:xfrm flipH="false" flipV="false" rot="1095156">
            <a:off x="14074237" y="7160484"/>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3036870" y="-1312917"/>
            <a:ext cx="2625834" cy="26258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0" id="10"/>
          <p:cNvGrpSpPr/>
          <p:nvPr/>
        </p:nvGrpSpPr>
        <p:grpSpPr>
          <a:xfrm rot="0">
            <a:off x="1752881" y="9161550"/>
            <a:ext cx="2625834" cy="26258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13" id="13"/>
          <p:cNvSpPr txBox="true"/>
          <p:nvPr/>
        </p:nvSpPr>
        <p:spPr>
          <a:xfrm rot="0">
            <a:off x="2863739" y="7181557"/>
            <a:ext cx="6493105" cy="2406403"/>
          </a:xfrm>
          <a:prstGeom prst="rect">
            <a:avLst/>
          </a:prstGeom>
        </p:spPr>
        <p:txBody>
          <a:bodyPr anchor="t" rtlCol="false" tIns="0" lIns="0" bIns="0" rIns="0">
            <a:spAutoFit/>
          </a:bodyPr>
          <a:lstStyle/>
          <a:p>
            <a:pPr algn="ctr">
              <a:lnSpc>
                <a:spcPts val="3863"/>
              </a:lnSpc>
            </a:pPr>
            <a:r>
              <a:rPr lang="en-US" sz="2759">
                <a:solidFill>
                  <a:srgbClr val="000000"/>
                </a:solidFill>
                <a:latin typeface="DM Sans"/>
              </a:rPr>
              <a:t>  by: Hoang Linh Chi</a:t>
            </a:r>
          </a:p>
          <a:p>
            <a:pPr algn="ctr">
              <a:lnSpc>
                <a:spcPts val="3863"/>
              </a:lnSpc>
            </a:pPr>
            <a:r>
              <a:rPr lang="en-US" sz="2759">
                <a:solidFill>
                  <a:srgbClr val="000000"/>
                </a:solidFill>
                <a:latin typeface="DM Sans"/>
              </a:rPr>
              <a:t>  Mittal Akash</a:t>
            </a:r>
          </a:p>
          <a:p>
            <a:pPr algn="ctr">
              <a:lnSpc>
                <a:spcPts val="3863"/>
              </a:lnSpc>
            </a:pPr>
            <a:r>
              <a:rPr lang="en-US" sz="2759">
                <a:solidFill>
                  <a:srgbClr val="000000"/>
                </a:solidFill>
                <a:latin typeface="DM Sans"/>
              </a:rPr>
              <a:t>                      Gomez Herrada Melany</a:t>
            </a:r>
          </a:p>
          <a:p>
            <a:pPr algn="ctr">
              <a:lnSpc>
                <a:spcPts val="3863"/>
              </a:lnSpc>
            </a:pPr>
          </a:p>
          <a:p>
            <a:pPr algn="ctr">
              <a:lnSpc>
                <a:spcPts val="3863"/>
              </a:lnSpc>
            </a:pP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447925"/>
          <a:ext cx="16230600" cy="7410450"/>
        </p:xfrm>
        <a:graphic>
          <a:graphicData uri="http://schemas.openxmlformats.org/drawingml/2006/table">
            <a:tbl>
              <a:tblPr/>
              <a:tblGrid>
                <a:gridCol w="2974776"/>
                <a:gridCol w="9722319"/>
                <a:gridCol w="3533505"/>
              </a:tblGrid>
              <a:tr h="463153">
                <a:tc>
                  <a:txBody>
                    <a:bodyPr anchor="t" rtlCol="false"/>
                    <a:lstStyle/>
                    <a:p>
                      <a:pPr algn="ctr">
                        <a:lnSpc>
                          <a:spcPts val="4625"/>
                        </a:lnSpc>
                        <a:defRPr/>
                      </a:pPr>
                      <a:r>
                        <a:rPr lang="en-US" sz="1850">
                          <a:solidFill>
                            <a:srgbClr val="000000"/>
                          </a:solidFill>
                          <a:latin typeface="Times New Roman Bold"/>
                        </a:rPr>
                        <a:t>Factor1</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"vf_vegetables",</a:t>
                      </a:r>
                      <a:r>
                        <a:rPr lang="en-US" sz="1850">
                          <a:solidFill>
                            <a:srgbClr val="000000"/>
                          </a:solidFill>
                          <a:latin typeface="Times New Roman Bold Italics"/>
                        </a:rPr>
                        <a:t> "vf_leafy_vegetables", "vf_cabbages”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Green Vegetables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Factor2</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"vf_fruits_allseasons", "vf_winter_fruits" , "vf_summer_fruits" </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Fruits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 3</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"vf_redmeat", "vf_legumes", "vf_mushrooms"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Proteins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Factor4</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"vf_potatoes", "vf_butter_margarine", “vf_seed_oil”</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Starchy and Fatty Foods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Factor5</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"vf_stagionato_cheese", "vf_other_cheese", “vf_milk_yoghurt”</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Dairy Products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Factor6</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"vf_refined_grains" , "vf_whole_grains", “vf_coffee”</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Grains and Coffee</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Factor7</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“vf_soft_drinks”, “vf_sweets”,  “vf_coffee”</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Sugary Foods and Drinks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Factor8</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“vf_nuts”, “vf_coffee”, “vf_milk_yoghurt”</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Nuts and Dairy</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Factor9</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“vf_fat_fish”, “vf_olive_oil”, “vf_fish”</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Fish and Olive Oil</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Factor10</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“vf_unsweetened_beverages”, “vf_mushrooms”, “vf_soy_products”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Beverages and Soy</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Factor11</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"vf_dried_fruit", "vf_soy_products", “vf_olive_oil”</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Dried Fruits and Soy</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Factor12</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"vf_seed_oil", "vf_onion_garlic", “vf_fish”</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Onions, Garlic, and Fish</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Factor13</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"vf_seafood", “vf_fish”, “vf_leafy_vegetables”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Seafood and Leafy Vegetables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Factor14</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“vf_eggs”, “vf_soy_products”, “vf_olive_oil”</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Eggs and Soy</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Factor15</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“vf_whitemeat”, “vf_snacks”, “vf_olive_oil”</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White Meat and Snacks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463153">
                <a:tc>
                  <a:txBody>
                    <a:bodyPr anchor="t" rtlCol="false"/>
                    <a:lstStyle/>
                    <a:p>
                      <a:pPr algn="ctr">
                        <a:lnSpc>
                          <a:spcPts val="4625"/>
                        </a:lnSpc>
                        <a:defRPr/>
                      </a:pPr>
                      <a:r>
                        <a:rPr lang="en-US" sz="1850">
                          <a:solidFill>
                            <a:srgbClr val="000000"/>
                          </a:solidFill>
                          <a:latin typeface="Times New Roman Bold"/>
                        </a:rPr>
                        <a:t>Factor16</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Italics"/>
                        </a:rPr>
                        <a:t>“vf_alcoholic_beverages”, “vf_snacks”, “vf_milk_yoghurt”</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just">
                        <a:lnSpc>
                          <a:spcPts val="4625"/>
                        </a:lnSpc>
                        <a:defRPr/>
                      </a:pPr>
                      <a:r>
                        <a:rPr lang="en-US" sz="1850">
                          <a:solidFill>
                            <a:srgbClr val="000000"/>
                          </a:solidFill>
                          <a:latin typeface="Times New Roman Bold"/>
                        </a:rPr>
                        <a:t>Alcohol and Snacks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bl>
          </a:graphicData>
        </a:graphic>
      </p:graphicFrame>
      <p:sp>
        <p:nvSpPr>
          <p:cNvPr name="TextBox 3" id="3"/>
          <p:cNvSpPr txBox="true"/>
          <p:nvPr/>
        </p:nvSpPr>
        <p:spPr>
          <a:xfrm rot="0">
            <a:off x="1028700" y="1047750"/>
            <a:ext cx="16230600" cy="1031528"/>
          </a:xfrm>
          <a:prstGeom prst="rect">
            <a:avLst/>
          </a:prstGeom>
        </p:spPr>
        <p:txBody>
          <a:bodyPr anchor="t" rtlCol="false" tIns="0" lIns="0" bIns="0" rIns="0">
            <a:spAutoFit/>
          </a:bodyPr>
          <a:lstStyle/>
          <a:p>
            <a:pPr algn="ctr">
              <a:lnSpc>
                <a:spcPts val="3689"/>
              </a:lnSpc>
            </a:pPr>
            <a:r>
              <a:rPr lang="en-US" sz="3842">
                <a:solidFill>
                  <a:srgbClr val="000000"/>
                </a:solidFill>
                <a:latin typeface="Times New Roman Bold Italics"/>
              </a:rPr>
              <a:t>LABELING THE FACTORS</a:t>
            </a:r>
          </a:p>
          <a:p>
            <a:pPr algn="ctr">
              <a:lnSpc>
                <a:spcPts val="3689"/>
              </a:lnSpc>
            </a:pPr>
            <a:r>
              <a:rPr lang="en-US" sz="3842">
                <a:solidFill>
                  <a:srgbClr val="000000"/>
                </a:solidFill>
                <a:latin typeface="Times New Roman"/>
              </a:rPr>
              <a:t>based on top 3 variables with highest loading values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706570" y="2424473"/>
            <a:ext cx="16874860" cy="7096002"/>
          </a:xfrm>
          <a:custGeom>
            <a:avLst/>
            <a:gdLst/>
            <a:ahLst/>
            <a:cxnLst/>
            <a:rect r="r" b="b" t="t" l="l"/>
            <a:pathLst>
              <a:path h="7096002" w="16874860">
                <a:moveTo>
                  <a:pt x="0" y="0"/>
                </a:moveTo>
                <a:lnTo>
                  <a:pt x="16874860" y="0"/>
                </a:lnTo>
                <a:lnTo>
                  <a:pt x="16874860" y="7096001"/>
                </a:lnTo>
                <a:lnTo>
                  <a:pt x="0" y="7096001"/>
                </a:lnTo>
                <a:lnTo>
                  <a:pt x="0" y="0"/>
                </a:lnTo>
                <a:close/>
              </a:path>
            </a:pathLst>
          </a:custGeom>
          <a:blipFill>
            <a:blip r:embed="rId2"/>
            <a:stretch>
              <a:fillRect l="0" t="0" r="0" b="-1469"/>
            </a:stretch>
          </a:blipFill>
        </p:spPr>
      </p:sp>
      <p:graphicFrame>
        <p:nvGraphicFramePr>
          <p:cNvPr name="Table 3" id="3"/>
          <p:cNvGraphicFramePr>
            <a:graphicFrameLocks noGrp="true"/>
          </p:cNvGraphicFramePr>
          <p:nvPr/>
        </p:nvGraphicFramePr>
        <p:xfrm>
          <a:off x="11777160" y="1028700"/>
          <a:ext cx="6117155" cy="1903773"/>
        </p:xfrm>
        <a:graphic>
          <a:graphicData uri="http://schemas.openxmlformats.org/drawingml/2006/table">
            <a:tbl>
              <a:tblPr/>
              <a:tblGrid>
                <a:gridCol w="2263512"/>
                <a:gridCol w="3853643"/>
              </a:tblGrid>
              <a:tr h="618129">
                <a:tc>
                  <a:txBody>
                    <a:bodyPr anchor="t" rtlCol="false"/>
                    <a:lstStyle/>
                    <a:p>
                      <a:pPr algn="ctr">
                        <a:lnSpc>
                          <a:spcPts val="3499"/>
                        </a:lnSpc>
                        <a:defRPr/>
                      </a:pPr>
                      <a:r>
                        <a:rPr lang="en-US" sz="2499">
                          <a:solidFill>
                            <a:srgbClr val="000000"/>
                          </a:solidFill>
                          <a:latin typeface="Times New Roman Bold"/>
                        </a:rPr>
                        <a:t>Activity status</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ctr">
                        <a:lnSpc>
                          <a:spcPts val="3499"/>
                        </a:lnSpc>
                        <a:defRPr/>
                      </a:pPr>
                      <a:r>
                        <a:rPr lang="en-US" sz="2499">
                          <a:solidFill>
                            <a:srgbClr val="000000"/>
                          </a:solidFill>
                          <a:latin typeface="Times New Roman Bold"/>
                        </a:rPr>
                        <a:t>DAS28_Frequency</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618129">
                <a:tc>
                  <a:txBody>
                    <a:bodyPr anchor="t" rtlCol="false"/>
                    <a:lstStyle/>
                    <a:p>
                      <a:pPr algn="ctr">
                        <a:lnSpc>
                          <a:spcPts val="3499"/>
                        </a:lnSpc>
                        <a:defRPr/>
                      </a:pPr>
                      <a:r>
                        <a:rPr lang="en-US" sz="2499">
                          <a:solidFill>
                            <a:srgbClr val="000000"/>
                          </a:solidFill>
                          <a:latin typeface="Times New Roman"/>
                        </a:rPr>
                        <a:t>Remission</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ctr">
                        <a:lnSpc>
                          <a:spcPts val="2800"/>
                        </a:lnSpc>
                        <a:defRPr/>
                      </a:pPr>
                      <a:r>
                        <a:rPr lang="en-US" sz="2000">
                          <a:solidFill>
                            <a:srgbClr val="000000"/>
                          </a:solidFill>
                          <a:latin typeface="Times New Roman"/>
                        </a:rPr>
                        <a:t>227</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r h="667516">
                <a:tc>
                  <a:txBody>
                    <a:bodyPr anchor="t" rtlCol="false"/>
                    <a:lstStyle/>
                    <a:p>
                      <a:pPr algn="ctr">
                        <a:lnSpc>
                          <a:spcPts val="3499"/>
                        </a:lnSpc>
                        <a:defRPr/>
                      </a:pPr>
                      <a:r>
                        <a:rPr lang="en-US" sz="2499">
                          <a:solidFill>
                            <a:srgbClr val="000000"/>
                          </a:solidFill>
                          <a:latin typeface="Times New Roman"/>
                        </a:rPr>
                        <a:t>Active</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c>
                  <a:txBody>
                    <a:bodyPr anchor="t" rtlCol="false"/>
                    <a:lstStyle/>
                    <a:p>
                      <a:pPr algn="ctr">
                        <a:lnSpc>
                          <a:spcPts val="2800"/>
                        </a:lnSpc>
                        <a:defRPr/>
                      </a:pPr>
                      <a:r>
                        <a:rPr lang="en-US" sz="2000">
                          <a:solidFill>
                            <a:srgbClr val="000000"/>
                          </a:solidFill>
                          <a:latin typeface="Times New Roman"/>
                        </a:rPr>
                        <a:t>138</a:t>
                      </a:r>
                      <a:endParaRPr lang="en-US" sz="1100"/>
                    </a:p>
                  </a:txBody>
                  <a:tcPr marL="0" marR="0" marT="0" marB="0" anchor="ctr">
                    <a:lnL cmpd="sng" algn="ctr" cap="flat" w="95250">
                      <a:solidFill>
                        <a:srgbClr val="FFFFFF"/>
                      </a:solidFill>
                      <a:prstDash val="solid"/>
                      <a:round/>
                      <a:headEnd type="none" w="med" len="med"/>
                      <a:tailEnd type="none" w="med" len="med"/>
                    </a:lnL>
                    <a:lnR cmpd="sng" algn="ctr" cap="flat" w="95250">
                      <a:solidFill>
                        <a:srgbClr val="FFFFFF"/>
                      </a:solidFill>
                      <a:prstDash val="solid"/>
                      <a:round/>
                      <a:headEnd type="none" w="med" len="med"/>
                      <a:tailEnd type="none" w="med" len="med"/>
                    </a:lnR>
                    <a:lnT cmpd="sng" algn="ctr" cap="flat" w="95250">
                      <a:solidFill>
                        <a:srgbClr val="FFFFFF"/>
                      </a:solidFill>
                      <a:prstDash val="solid"/>
                      <a:round/>
                      <a:headEnd type="none" w="med" len="med"/>
                      <a:tailEnd type="none" w="med" len="med"/>
                    </a:lnT>
                    <a:lnB cmpd="sng" algn="ctr" cap="flat" w="95250">
                      <a:solidFill>
                        <a:srgbClr val="FFFFFF"/>
                      </a:solidFill>
                      <a:prstDash val="solid"/>
                      <a:round/>
                      <a:headEnd type="none" w="med" len="med"/>
                      <a:tailEnd type="none" w="med" len="med"/>
                    </a:lnB>
                    <a:solidFill>
                      <a:srgbClr val="F6F4EB"/>
                    </a:solidFill>
                  </a:tcPr>
                </a:tc>
              </a:tr>
            </a:tbl>
          </a:graphicData>
        </a:graphic>
      </p:graphicFrame>
      <p:sp>
        <p:nvSpPr>
          <p:cNvPr name="TextBox 4" id="4"/>
          <p:cNvSpPr txBox="true"/>
          <p:nvPr/>
        </p:nvSpPr>
        <p:spPr>
          <a:xfrm rot="0">
            <a:off x="706570" y="394807"/>
            <a:ext cx="12737496" cy="1184096"/>
          </a:xfrm>
          <a:prstGeom prst="rect">
            <a:avLst/>
          </a:prstGeom>
        </p:spPr>
        <p:txBody>
          <a:bodyPr anchor="t" rtlCol="false" tIns="0" lIns="0" bIns="0" rIns="0">
            <a:spAutoFit/>
          </a:bodyPr>
          <a:lstStyle/>
          <a:p>
            <a:pPr algn="l">
              <a:lnSpc>
                <a:spcPts val="4559"/>
              </a:lnSpc>
            </a:pPr>
            <a:r>
              <a:rPr lang="en-US" sz="3257">
                <a:solidFill>
                  <a:srgbClr val="000000"/>
                </a:solidFill>
                <a:latin typeface="Times New Roman"/>
              </a:rPr>
              <a:t>The bar chart illustrates the mean values of the factors for two groups based on the DAS28 activity level: "Remission" and "Active"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1352881" y="1492822"/>
            <a:ext cx="15582239" cy="7309487"/>
          </a:xfrm>
          <a:custGeom>
            <a:avLst/>
            <a:gdLst/>
            <a:ahLst/>
            <a:cxnLst/>
            <a:rect r="r" b="b" t="t" l="l"/>
            <a:pathLst>
              <a:path h="7309487" w="15582239">
                <a:moveTo>
                  <a:pt x="0" y="0"/>
                </a:moveTo>
                <a:lnTo>
                  <a:pt x="15582238" y="0"/>
                </a:lnTo>
                <a:lnTo>
                  <a:pt x="15582238" y="7309487"/>
                </a:lnTo>
                <a:lnTo>
                  <a:pt x="0" y="7309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30276" y="1990959"/>
            <a:ext cx="14227447" cy="5998889"/>
          </a:xfrm>
          <a:prstGeom prst="rect">
            <a:avLst/>
          </a:prstGeom>
        </p:spPr>
        <p:txBody>
          <a:bodyPr anchor="t" rtlCol="false" tIns="0" lIns="0" bIns="0" rIns="0">
            <a:spAutoFit/>
          </a:bodyPr>
          <a:lstStyle/>
          <a:p>
            <a:pPr algn="just" marL="593648" indent="-296824" lvl="1">
              <a:lnSpc>
                <a:spcPts val="5939"/>
              </a:lnSpc>
              <a:buFont typeface="Arial"/>
              <a:buChar char="•"/>
            </a:pPr>
            <a:r>
              <a:rPr lang="en-US" sz="2749">
                <a:solidFill>
                  <a:srgbClr val="000000"/>
                </a:solidFill>
                <a:latin typeface="Times New Roman"/>
              </a:rPr>
              <a:t>In comparing dietary habits between people with different RA activity levels, those with active RA tend to eat more spices from nature like </a:t>
            </a:r>
            <a:r>
              <a:rPr lang="en-US" sz="2749">
                <a:solidFill>
                  <a:srgbClr val="000000"/>
                </a:solidFill>
                <a:latin typeface="Times New Roman Bold"/>
              </a:rPr>
              <a:t>onions </a:t>
            </a:r>
            <a:r>
              <a:rPr lang="en-US" sz="2749">
                <a:solidFill>
                  <a:srgbClr val="000000"/>
                </a:solidFill>
                <a:latin typeface="Times New Roman"/>
              </a:rPr>
              <a:t>and </a:t>
            </a:r>
            <a:r>
              <a:rPr lang="en-US" sz="2749">
                <a:solidFill>
                  <a:srgbClr val="000000"/>
                </a:solidFill>
                <a:latin typeface="Times New Roman Bold"/>
              </a:rPr>
              <a:t>garlics</a:t>
            </a:r>
            <a:r>
              <a:rPr lang="en-US" sz="2749">
                <a:solidFill>
                  <a:srgbClr val="000000"/>
                </a:solidFill>
                <a:latin typeface="Times New Roman"/>
              </a:rPr>
              <a:t>, </a:t>
            </a:r>
            <a:r>
              <a:rPr lang="en-US" sz="2749">
                <a:solidFill>
                  <a:srgbClr val="000000"/>
                </a:solidFill>
                <a:latin typeface="Times New Roman Bold"/>
              </a:rPr>
              <a:t>fish</a:t>
            </a:r>
            <a:r>
              <a:rPr lang="en-US" sz="2749">
                <a:solidFill>
                  <a:srgbClr val="000000"/>
                </a:solidFill>
                <a:latin typeface="Times New Roman"/>
              </a:rPr>
              <a:t>, and proteins from vegetable such as </a:t>
            </a:r>
            <a:r>
              <a:rPr lang="en-US" sz="2749">
                <a:solidFill>
                  <a:srgbClr val="000000"/>
                </a:solidFill>
                <a:latin typeface="Times New Roman Bold"/>
              </a:rPr>
              <a:t>mushroom </a:t>
            </a:r>
            <a:r>
              <a:rPr lang="en-US" sz="2749">
                <a:solidFill>
                  <a:srgbClr val="000000"/>
                </a:solidFill>
                <a:latin typeface="Times New Roman"/>
              </a:rPr>
              <a:t>or </a:t>
            </a:r>
            <a:r>
              <a:rPr lang="en-US" sz="2749">
                <a:solidFill>
                  <a:srgbClr val="000000"/>
                </a:solidFill>
                <a:latin typeface="Times New Roman Bold"/>
              </a:rPr>
              <a:t>legume</a:t>
            </a:r>
            <a:r>
              <a:rPr lang="en-US" sz="2749">
                <a:solidFill>
                  <a:srgbClr val="000000"/>
                </a:solidFill>
                <a:latin typeface="Times New Roman"/>
              </a:rPr>
              <a:t>. However, they consume l</a:t>
            </a:r>
            <a:r>
              <a:rPr lang="en-US" sz="2749">
                <a:solidFill>
                  <a:srgbClr val="000000"/>
                </a:solidFill>
                <a:latin typeface="Times New Roman Bold"/>
              </a:rPr>
              <a:t>ess alcohol and snacks</a:t>
            </a:r>
            <a:r>
              <a:rPr lang="en-US" sz="2749">
                <a:solidFill>
                  <a:srgbClr val="000000"/>
                </a:solidFill>
                <a:latin typeface="Times New Roman"/>
              </a:rPr>
              <a:t> as well as </a:t>
            </a:r>
            <a:r>
              <a:rPr lang="en-US" sz="2749">
                <a:solidFill>
                  <a:srgbClr val="000000"/>
                </a:solidFill>
                <a:latin typeface="Times New Roman Bold"/>
              </a:rPr>
              <a:t>less starchy and fatty food</a:t>
            </a:r>
            <a:r>
              <a:rPr lang="en-US" sz="2749">
                <a:solidFill>
                  <a:srgbClr val="000000"/>
                </a:solidFill>
                <a:latin typeface="Times New Roman"/>
              </a:rPr>
              <a:t> like butter compared to those in remission. </a:t>
            </a:r>
          </a:p>
          <a:p>
            <a:pPr algn="just" marL="593648" indent="-296824" lvl="1">
              <a:lnSpc>
                <a:spcPts val="5939"/>
              </a:lnSpc>
              <a:buFont typeface="Arial"/>
              <a:buChar char="•"/>
            </a:pPr>
            <a:r>
              <a:rPr lang="en-US" sz="2749">
                <a:solidFill>
                  <a:srgbClr val="000000"/>
                </a:solidFill>
                <a:latin typeface="Times New Roman"/>
              </a:rPr>
              <a:t>In fact, fatty fish like salmon, tuna, mackerel, and trout are rich in </a:t>
            </a:r>
            <a:r>
              <a:rPr lang="en-US" sz="2749">
                <a:solidFill>
                  <a:srgbClr val="000000"/>
                </a:solidFill>
                <a:latin typeface="Times New Roman Bold"/>
              </a:rPr>
              <a:t>omega-3 fatty acids</a:t>
            </a:r>
            <a:r>
              <a:rPr lang="en-US" sz="2749">
                <a:solidFill>
                  <a:srgbClr val="000000"/>
                </a:solidFill>
                <a:latin typeface="Times New Roman"/>
              </a:rPr>
              <a:t>, which are essential for reducing inflammation in the body. Besides, garlic, part of the </a:t>
            </a:r>
            <a:r>
              <a:rPr lang="en-US" sz="2749">
                <a:solidFill>
                  <a:srgbClr val="000000"/>
                </a:solidFill>
                <a:latin typeface="Times New Roman Bold"/>
              </a:rPr>
              <a:t>allium family</a:t>
            </a:r>
            <a:r>
              <a:rPr lang="en-US" sz="2749">
                <a:solidFill>
                  <a:srgbClr val="000000"/>
                </a:solidFill>
                <a:latin typeface="Times New Roman"/>
              </a:rPr>
              <a:t> along with onions and leeks, may help alleviate early signs of osteoarthritis when consumed regularly.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702972"/>
            <a:ext cx="9561638" cy="6555328"/>
          </a:xfrm>
          <a:custGeom>
            <a:avLst/>
            <a:gdLst/>
            <a:ahLst/>
            <a:cxnLst/>
            <a:rect r="r" b="b" t="t" l="l"/>
            <a:pathLst>
              <a:path h="6555328" w="9561638">
                <a:moveTo>
                  <a:pt x="0" y="0"/>
                </a:moveTo>
                <a:lnTo>
                  <a:pt x="9561638" y="0"/>
                </a:lnTo>
                <a:lnTo>
                  <a:pt x="9561638" y="6555328"/>
                </a:lnTo>
                <a:lnTo>
                  <a:pt x="0" y="6555328"/>
                </a:lnTo>
                <a:lnTo>
                  <a:pt x="0" y="0"/>
                </a:lnTo>
                <a:close/>
              </a:path>
            </a:pathLst>
          </a:custGeom>
          <a:blipFill>
            <a:blip r:embed="rId2"/>
            <a:stretch>
              <a:fillRect l="0" t="0" r="0" b="0"/>
            </a:stretch>
          </a:blipFill>
        </p:spPr>
      </p:sp>
      <p:sp>
        <p:nvSpPr>
          <p:cNvPr name="TextBox 3" id="3"/>
          <p:cNvSpPr txBox="true"/>
          <p:nvPr/>
        </p:nvSpPr>
        <p:spPr>
          <a:xfrm rot="0">
            <a:off x="1028700" y="1047750"/>
            <a:ext cx="16230600" cy="564803"/>
          </a:xfrm>
          <a:prstGeom prst="rect">
            <a:avLst/>
          </a:prstGeom>
        </p:spPr>
        <p:txBody>
          <a:bodyPr anchor="t" rtlCol="false" tIns="0" lIns="0" bIns="0" rIns="0">
            <a:spAutoFit/>
          </a:bodyPr>
          <a:lstStyle/>
          <a:p>
            <a:pPr algn="ctr">
              <a:lnSpc>
                <a:spcPts val="3689"/>
              </a:lnSpc>
            </a:pPr>
            <a:r>
              <a:rPr lang="en-US" sz="3842">
                <a:solidFill>
                  <a:srgbClr val="000000"/>
                </a:solidFill>
                <a:latin typeface="Times New Roman Bold Italics"/>
              </a:rPr>
              <a:t>DATA PREPARE FOR REGRESSION</a:t>
            </a:r>
          </a:p>
        </p:txBody>
      </p:sp>
      <p:sp>
        <p:nvSpPr>
          <p:cNvPr name="TextBox 4" id="4"/>
          <p:cNvSpPr txBox="true"/>
          <p:nvPr/>
        </p:nvSpPr>
        <p:spPr>
          <a:xfrm rot="0">
            <a:off x="11762266" y="2113915"/>
            <a:ext cx="5497034" cy="7468235"/>
          </a:xfrm>
          <a:prstGeom prst="rect">
            <a:avLst/>
          </a:prstGeom>
        </p:spPr>
        <p:txBody>
          <a:bodyPr anchor="t" rtlCol="false" tIns="0" lIns="0" bIns="0" rIns="0">
            <a:spAutoFit/>
          </a:bodyPr>
          <a:lstStyle/>
          <a:p>
            <a:pPr algn="r" marL="399419" indent="-199709" lvl="1">
              <a:lnSpc>
                <a:spcPts val="2590"/>
              </a:lnSpc>
              <a:buFont typeface="Arial"/>
              <a:buChar char="•"/>
            </a:pPr>
            <a:r>
              <a:rPr lang="en-US" sz="1850">
                <a:solidFill>
                  <a:srgbClr val="000000"/>
                </a:solidFill>
                <a:latin typeface="Times New Roman"/>
              </a:rPr>
              <a:t>"Water_g"</a:t>
            </a:r>
          </a:p>
          <a:p>
            <a:pPr algn="r" marL="399419" indent="-199709" lvl="1">
              <a:lnSpc>
                <a:spcPts val="2590"/>
              </a:lnSpc>
              <a:buFont typeface="Arial"/>
              <a:buChar char="•"/>
            </a:pPr>
            <a:r>
              <a:rPr lang="en-US" sz="1850">
                <a:solidFill>
                  <a:srgbClr val="000000"/>
                </a:solidFill>
                <a:latin typeface="Times New Roman"/>
              </a:rPr>
              <a:t>"Alcohol_g"</a:t>
            </a:r>
          </a:p>
          <a:p>
            <a:pPr algn="r" marL="399419" indent="-199709" lvl="1">
              <a:lnSpc>
                <a:spcPts val="2590"/>
              </a:lnSpc>
              <a:buFont typeface="Arial"/>
              <a:buChar char="•"/>
            </a:pPr>
            <a:r>
              <a:rPr lang="en-US" sz="1850">
                <a:solidFill>
                  <a:srgbClr val="000000"/>
                </a:solidFill>
                <a:latin typeface="Times New Roman"/>
              </a:rPr>
              <a:t>"Energy_kcal"</a:t>
            </a:r>
          </a:p>
          <a:p>
            <a:pPr algn="r" marL="399419" indent="-199709" lvl="1">
              <a:lnSpc>
                <a:spcPts val="2590"/>
              </a:lnSpc>
              <a:buFont typeface="Arial"/>
              <a:buChar char="•"/>
            </a:pPr>
            <a:r>
              <a:rPr lang="en-US" sz="1850">
                <a:solidFill>
                  <a:srgbClr val="000000"/>
                </a:solidFill>
                <a:latin typeface="Times New Roman"/>
              </a:rPr>
              <a:t>"Visit_Age_Category"</a:t>
            </a:r>
          </a:p>
          <a:p>
            <a:pPr algn="r" marL="399419" indent="-199709" lvl="1">
              <a:lnSpc>
                <a:spcPts val="2590"/>
              </a:lnSpc>
              <a:buFont typeface="Arial"/>
              <a:buChar char="•"/>
            </a:pPr>
            <a:r>
              <a:rPr lang="en-US" sz="1850">
                <a:solidFill>
                  <a:srgbClr val="000000"/>
                </a:solidFill>
                <a:latin typeface="Times New Roman"/>
              </a:rPr>
              <a:t>"Disease_Duration_Category"</a:t>
            </a:r>
          </a:p>
          <a:p>
            <a:pPr algn="r" marL="399419" indent="-199709" lvl="1">
              <a:lnSpc>
                <a:spcPts val="2590"/>
              </a:lnSpc>
              <a:buFont typeface="Arial"/>
              <a:buChar char="•"/>
            </a:pPr>
            <a:r>
              <a:rPr lang="en-US" sz="1850">
                <a:solidFill>
                  <a:srgbClr val="000000"/>
                </a:solidFill>
                <a:latin typeface="Times New Roman"/>
              </a:rPr>
              <a:t>"Sex", </a:t>
            </a:r>
          </a:p>
          <a:p>
            <a:pPr algn="r" marL="399419" indent="-199709" lvl="1">
              <a:lnSpc>
                <a:spcPts val="2590"/>
              </a:lnSpc>
              <a:buFont typeface="Arial"/>
              <a:buChar char="•"/>
            </a:pPr>
            <a:r>
              <a:rPr lang="en-US" sz="1850">
                <a:solidFill>
                  <a:srgbClr val="000000"/>
                </a:solidFill>
                <a:latin typeface="Times New Roman"/>
              </a:rPr>
              <a:t>"Education"</a:t>
            </a:r>
          </a:p>
          <a:p>
            <a:pPr algn="r" marL="399419" indent="-199709" lvl="1">
              <a:lnSpc>
                <a:spcPts val="2590"/>
              </a:lnSpc>
              <a:buFont typeface="Arial"/>
              <a:buChar char="•"/>
            </a:pPr>
            <a:r>
              <a:rPr lang="en-US" sz="1850">
                <a:solidFill>
                  <a:srgbClr val="000000"/>
                </a:solidFill>
                <a:latin typeface="Times New Roman"/>
              </a:rPr>
              <a:t>"BMI_Category</a:t>
            </a:r>
          </a:p>
          <a:p>
            <a:pPr algn="r" marL="399419" indent="-199709" lvl="1">
              <a:lnSpc>
                <a:spcPts val="2590"/>
              </a:lnSpc>
              <a:buFont typeface="Arial"/>
              <a:buChar char="•"/>
            </a:pPr>
            <a:r>
              <a:rPr lang="en-US" sz="1850">
                <a:solidFill>
                  <a:srgbClr val="000000"/>
                </a:solidFill>
                <a:latin typeface="Times New Roman"/>
              </a:rPr>
              <a:t>"RF"</a:t>
            </a:r>
          </a:p>
          <a:p>
            <a:pPr algn="r" marL="399419" indent="-199709" lvl="1">
              <a:lnSpc>
                <a:spcPts val="2590"/>
              </a:lnSpc>
              <a:buFont typeface="Arial"/>
              <a:buChar char="•"/>
            </a:pPr>
            <a:r>
              <a:rPr lang="en-US" sz="1850">
                <a:solidFill>
                  <a:srgbClr val="000000"/>
                </a:solidFill>
                <a:latin typeface="Times New Roman"/>
              </a:rPr>
              <a:t>"GH_PATIENT"</a:t>
            </a:r>
          </a:p>
          <a:p>
            <a:pPr algn="r" marL="399419" indent="-199709" lvl="1">
              <a:lnSpc>
                <a:spcPts val="2590"/>
              </a:lnSpc>
              <a:buFont typeface="Arial"/>
              <a:buChar char="•"/>
            </a:pPr>
            <a:r>
              <a:rPr lang="en-US" sz="1850">
                <a:solidFill>
                  <a:srgbClr val="000000"/>
                </a:solidFill>
                <a:latin typeface="Times New Roman"/>
              </a:rPr>
              <a:t>"GERD",</a:t>
            </a:r>
          </a:p>
          <a:p>
            <a:pPr algn="r" marL="399419" indent="-199709" lvl="1">
              <a:lnSpc>
                <a:spcPts val="2590"/>
              </a:lnSpc>
              <a:buFont typeface="Arial"/>
              <a:buChar char="•"/>
            </a:pPr>
            <a:r>
              <a:rPr lang="en-US" sz="1850">
                <a:solidFill>
                  <a:srgbClr val="000000"/>
                </a:solidFill>
                <a:latin typeface="Times New Roman"/>
              </a:rPr>
              <a:t>"Gastritis", </a:t>
            </a:r>
          </a:p>
          <a:p>
            <a:pPr algn="r" marL="399419" indent="-199709" lvl="1">
              <a:lnSpc>
                <a:spcPts val="2590"/>
              </a:lnSpc>
              <a:buFont typeface="Arial"/>
              <a:buChar char="•"/>
            </a:pPr>
            <a:r>
              <a:rPr lang="en-US" sz="1850">
                <a:solidFill>
                  <a:srgbClr val="000000"/>
                </a:solidFill>
                <a:latin typeface="Times New Roman"/>
              </a:rPr>
              <a:t>"Hypertension"</a:t>
            </a:r>
          </a:p>
          <a:p>
            <a:pPr algn="r" marL="399419" indent="-199709" lvl="1">
              <a:lnSpc>
                <a:spcPts val="2590"/>
              </a:lnSpc>
              <a:buFont typeface="Arial"/>
              <a:buChar char="•"/>
            </a:pPr>
            <a:r>
              <a:rPr lang="en-US" sz="1850">
                <a:solidFill>
                  <a:srgbClr val="000000"/>
                </a:solidFill>
                <a:latin typeface="Times New Roman"/>
              </a:rPr>
              <a:t>"DM"</a:t>
            </a:r>
          </a:p>
          <a:p>
            <a:pPr algn="r" marL="399419" indent="-199709" lvl="1">
              <a:lnSpc>
                <a:spcPts val="2590"/>
              </a:lnSpc>
              <a:buFont typeface="Arial"/>
              <a:buChar char="•"/>
            </a:pPr>
            <a:r>
              <a:rPr lang="en-US" sz="1850">
                <a:solidFill>
                  <a:srgbClr val="000000"/>
                </a:solidFill>
                <a:latin typeface="Times New Roman"/>
              </a:rPr>
              <a:t>"Cardiopathy"</a:t>
            </a:r>
          </a:p>
          <a:p>
            <a:pPr algn="r" marL="399419" indent="-199709" lvl="1">
              <a:lnSpc>
                <a:spcPts val="2590"/>
              </a:lnSpc>
              <a:buFont typeface="Arial"/>
              <a:buChar char="•"/>
            </a:pPr>
            <a:r>
              <a:rPr lang="en-US" sz="1850">
                <a:solidFill>
                  <a:srgbClr val="000000"/>
                </a:solidFill>
                <a:latin typeface="Times New Roman"/>
              </a:rPr>
              <a:t>"TP_CLASSIFICATION"</a:t>
            </a:r>
          </a:p>
          <a:p>
            <a:pPr algn="r" marL="399419" indent="-199709" lvl="1">
              <a:lnSpc>
                <a:spcPts val="2590"/>
              </a:lnSpc>
              <a:buFont typeface="Arial"/>
              <a:buChar char="•"/>
            </a:pPr>
            <a:r>
              <a:rPr lang="en-US" sz="1850">
                <a:solidFill>
                  <a:srgbClr val="000000"/>
                </a:solidFill>
                <a:latin typeface="Times New Roman"/>
              </a:rPr>
              <a:t>"Numbiologicals", </a:t>
            </a:r>
          </a:p>
          <a:p>
            <a:pPr algn="r" marL="399419" indent="-199709" lvl="1">
              <a:lnSpc>
                <a:spcPts val="2590"/>
              </a:lnSpc>
              <a:buFont typeface="Arial"/>
              <a:buChar char="•"/>
            </a:pPr>
            <a:r>
              <a:rPr lang="en-US" sz="1850">
                <a:solidFill>
                  <a:srgbClr val="000000"/>
                </a:solidFill>
                <a:latin typeface="Times New Roman"/>
              </a:rPr>
              <a:t> "Smoker"</a:t>
            </a:r>
          </a:p>
          <a:p>
            <a:pPr algn="r" marL="399419" indent="-199709" lvl="1">
              <a:lnSpc>
                <a:spcPts val="2590"/>
              </a:lnSpc>
              <a:buFont typeface="Arial"/>
              <a:buChar char="•"/>
            </a:pPr>
            <a:r>
              <a:rPr lang="en-US" sz="1850">
                <a:solidFill>
                  <a:srgbClr val="000000"/>
                </a:solidFill>
                <a:latin typeface="Times New Roman"/>
              </a:rPr>
              <a:t>"Animals"</a:t>
            </a:r>
          </a:p>
          <a:p>
            <a:pPr algn="r" marL="399419" indent="-199709" lvl="1">
              <a:lnSpc>
                <a:spcPts val="2590"/>
              </a:lnSpc>
              <a:buFont typeface="Arial"/>
              <a:buChar char="•"/>
            </a:pPr>
            <a:r>
              <a:rPr lang="en-US" sz="1850">
                <a:solidFill>
                  <a:srgbClr val="000000"/>
                </a:solidFill>
                <a:latin typeface="Times New Roman"/>
              </a:rPr>
              <a:t>"present_drugs"</a:t>
            </a:r>
          </a:p>
          <a:p>
            <a:pPr algn="r" marL="399419" indent="-199709" lvl="1">
              <a:lnSpc>
                <a:spcPts val="2590"/>
              </a:lnSpc>
              <a:buFont typeface="Arial"/>
              <a:buChar char="•"/>
            </a:pPr>
            <a:r>
              <a:rPr lang="en-US" sz="1850">
                <a:solidFill>
                  <a:srgbClr val="000000"/>
                </a:solidFill>
                <a:latin typeface="Times New Roman"/>
              </a:rPr>
              <a:t>"past_drugs", </a:t>
            </a:r>
          </a:p>
          <a:p>
            <a:pPr algn="r" marL="399419" indent="-199709" lvl="1">
              <a:lnSpc>
                <a:spcPts val="2590"/>
              </a:lnSpc>
              <a:buFont typeface="Arial"/>
              <a:buChar char="•"/>
            </a:pPr>
            <a:r>
              <a:rPr lang="en-US" sz="1850">
                <a:solidFill>
                  <a:srgbClr val="000000"/>
                </a:solidFill>
                <a:latin typeface="Times New Roman"/>
              </a:rPr>
              <a:t>"any_disinfectant"</a:t>
            </a:r>
          </a:p>
          <a:p>
            <a:pPr algn="r" marL="399419" indent="-199709" lvl="1">
              <a:lnSpc>
                <a:spcPts val="2590"/>
              </a:lnSpc>
              <a:buFont typeface="Arial"/>
              <a:buChar char="•"/>
            </a:pPr>
            <a:r>
              <a:rPr lang="en-US" sz="1850">
                <a:solidFill>
                  <a:srgbClr val="000000"/>
                </a:solidFill>
                <a:latin typeface="Times New Roman"/>
              </a:rPr>
              <a:t>"DAS28_Category"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61018"/>
            <a:ext cx="8972486" cy="7597282"/>
          </a:xfrm>
          <a:custGeom>
            <a:avLst/>
            <a:gdLst/>
            <a:ahLst/>
            <a:cxnLst/>
            <a:rect r="r" b="b" t="t" l="l"/>
            <a:pathLst>
              <a:path h="7597282" w="8972486">
                <a:moveTo>
                  <a:pt x="0" y="0"/>
                </a:moveTo>
                <a:lnTo>
                  <a:pt x="8972486" y="0"/>
                </a:lnTo>
                <a:lnTo>
                  <a:pt x="8972486" y="7597282"/>
                </a:lnTo>
                <a:lnTo>
                  <a:pt x="0" y="7597282"/>
                </a:lnTo>
                <a:lnTo>
                  <a:pt x="0" y="0"/>
                </a:lnTo>
                <a:close/>
              </a:path>
            </a:pathLst>
          </a:custGeom>
          <a:blipFill>
            <a:blip r:embed="rId2"/>
            <a:stretch>
              <a:fillRect l="0" t="0" r="0" b="0"/>
            </a:stretch>
          </a:blipFill>
          <a:ln w="47625" cap="rnd">
            <a:solidFill>
              <a:srgbClr val="000000"/>
            </a:solidFill>
            <a:prstDash val="lgDash"/>
            <a:round/>
          </a:ln>
        </p:spPr>
      </p:sp>
      <p:sp>
        <p:nvSpPr>
          <p:cNvPr name="TextBox 3" id="3"/>
          <p:cNvSpPr txBox="true"/>
          <p:nvPr/>
        </p:nvSpPr>
        <p:spPr>
          <a:xfrm rot="0">
            <a:off x="1028700" y="755824"/>
            <a:ext cx="16230600" cy="564803"/>
          </a:xfrm>
          <a:prstGeom prst="rect">
            <a:avLst/>
          </a:prstGeom>
        </p:spPr>
        <p:txBody>
          <a:bodyPr anchor="t" rtlCol="false" tIns="0" lIns="0" bIns="0" rIns="0">
            <a:spAutoFit/>
          </a:bodyPr>
          <a:lstStyle/>
          <a:p>
            <a:pPr algn="ctr">
              <a:lnSpc>
                <a:spcPts val="3689"/>
              </a:lnSpc>
            </a:pPr>
            <a:r>
              <a:rPr lang="en-US" sz="3842">
                <a:solidFill>
                  <a:srgbClr val="000000"/>
                </a:solidFill>
                <a:latin typeface="Times New Roman Bold Italics"/>
              </a:rPr>
              <a:t>LOGISITC REGRESSION MODEL WITH INTERACTION</a:t>
            </a:r>
          </a:p>
        </p:txBody>
      </p:sp>
      <p:sp>
        <p:nvSpPr>
          <p:cNvPr name="TextBox 4" id="4"/>
          <p:cNvSpPr txBox="true"/>
          <p:nvPr/>
        </p:nvSpPr>
        <p:spPr>
          <a:xfrm rot="0">
            <a:off x="11762266" y="2440553"/>
            <a:ext cx="5497034" cy="5190487"/>
          </a:xfrm>
          <a:prstGeom prst="rect">
            <a:avLst/>
          </a:prstGeom>
        </p:spPr>
        <p:txBody>
          <a:bodyPr anchor="t" rtlCol="false" tIns="0" lIns="0" bIns="0" rIns="0">
            <a:spAutoFit/>
          </a:bodyPr>
          <a:lstStyle/>
          <a:p>
            <a:pPr algn="r" marL="399419" indent="-199709" lvl="1">
              <a:lnSpc>
                <a:spcPts val="4625"/>
              </a:lnSpc>
              <a:buFont typeface="Arial"/>
              <a:buChar char="•"/>
            </a:pPr>
            <a:r>
              <a:rPr lang="en-US" sz="1850">
                <a:solidFill>
                  <a:srgbClr val="000000"/>
                </a:solidFill>
                <a:latin typeface="Times New Roman"/>
              </a:rPr>
              <a:t>"Energy_kcal"</a:t>
            </a:r>
          </a:p>
          <a:p>
            <a:pPr algn="r" marL="399419" indent="-199709" lvl="1">
              <a:lnSpc>
                <a:spcPts val="4625"/>
              </a:lnSpc>
              <a:buFont typeface="Arial"/>
              <a:buChar char="•"/>
            </a:pPr>
            <a:r>
              <a:rPr lang="en-US" sz="1850">
                <a:solidFill>
                  <a:srgbClr val="000000"/>
                </a:solidFill>
                <a:latin typeface="Times New Roman"/>
              </a:rPr>
              <a:t>"Disease_Duration_Category"</a:t>
            </a:r>
          </a:p>
          <a:p>
            <a:pPr algn="r" marL="399419" indent="-199709" lvl="1">
              <a:lnSpc>
                <a:spcPts val="4625"/>
              </a:lnSpc>
              <a:buFont typeface="Arial"/>
              <a:buChar char="•"/>
            </a:pPr>
            <a:r>
              <a:rPr lang="en-US" sz="1850">
                <a:solidFill>
                  <a:srgbClr val="000000"/>
                </a:solidFill>
                <a:latin typeface="Times New Roman"/>
              </a:rPr>
              <a:t>"Education"</a:t>
            </a:r>
          </a:p>
          <a:p>
            <a:pPr algn="r" marL="399419" indent="-199709" lvl="1">
              <a:lnSpc>
                <a:spcPts val="4625"/>
              </a:lnSpc>
              <a:buFont typeface="Arial"/>
              <a:buChar char="•"/>
            </a:pPr>
            <a:r>
              <a:rPr lang="en-US" sz="1850">
                <a:solidFill>
                  <a:srgbClr val="000000"/>
                </a:solidFill>
                <a:latin typeface="Times New Roman"/>
              </a:rPr>
              <a:t>"Hypertension"</a:t>
            </a:r>
          </a:p>
          <a:p>
            <a:pPr algn="r" marL="399419" indent="-199709" lvl="1">
              <a:lnSpc>
                <a:spcPts val="4625"/>
              </a:lnSpc>
              <a:buFont typeface="Arial"/>
              <a:buChar char="•"/>
            </a:pPr>
            <a:r>
              <a:rPr lang="en-US" sz="1850">
                <a:solidFill>
                  <a:srgbClr val="000000"/>
                </a:solidFill>
                <a:latin typeface="Times New Roman"/>
              </a:rPr>
              <a:t>"TP_CLASSIFICATION" </a:t>
            </a:r>
          </a:p>
          <a:p>
            <a:pPr algn="r" marL="399419" indent="-199709" lvl="1">
              <a:lnSpc>
                <a:spcPts val="4625"/>
              </a:lnSpc>
              <a:buFont typeface="Arial"/>
              <a:buChar char="•"/>
            </a:pPr>
            <a:r>
              <a:rPr lang="en-US" sz="1850">
                <a:solidFill>
                  <a:srgbClr val="000000"/>
                </a:solidFill>
                <a:latin typeface="Times New Roman"/>
              </a:rPr>
              <a:t> "Smoker"</a:t>
            </a:r>
          </a:p>
          <a:p>
            <a:pPr algn="r" marL="399419" indent="-199709" lvl="1">
              <a:lnSpc>
                <a:spcPts val="4625"/>
              </a:lnSpc>
              <a:buFont typeface="Arial"/>
              <a:buChar char="•"/>
            </a:pPr>
            <a:r>
              <a:rPr lang="en-US" sz="1850">
                <a:solidFill>
                  <a:srgbClr val="000000"/>
                </a:solidFill>
                <a:latin typeface="Times New Roman"/>
              </a:rPr>
              <a:t>"present_drugs"</a:t>
            </a:r>
          </a:p>
          <a:p>
            <a:pPr algn="r" marL="399419" indent="-199709" lvl="1">
              <a:lnSpc>
                <a:spcPts val="4625"/>
              </a:lnSpc>
              <a:buFont typeface="Arial"/>
              <a:buChar char="•"/>
            </a:pPr>
            <a:r>
              <a:rPr lang="en-US" sz="1850">
                <a:solidFill>
                  <a:srgbClr val="000000"/>
                </a:solidFill>
                <a:latin typeface="Times New Roman"/>
              </a:rPr>
              <a:t>"past_drugs", </a:t>
            </a:r>
          </a:p>
          <a:p>
            <a:pPr algn="r" marL="399419" indent="-199709" lvl="1">
              <a:lnSpc>
                <a:spcPts val="4625"/>
              </a:lnSpc>
              <a:buFont typeface="Arial"/>
              <a:buChar char="•"/>
            </a:pPr>
            <a:r>
              <a:rPr lang="en-US" sz="1850">
                <a:solidFill>
                  <a:srgbClr val="000000"/>
                </a:solidFill>
                <a:latin typeface="Times New Roman"/>
              </a:rPr>
              <a:t>"any_disinfectant"</a:t>
            </a:r>
          </a:p>
        </p:txBody>
      </p:sp>
      <p:grpSp>
        <p:nvGrpSpPr>
          <p:cNvPr name="Group 5" id="5"/>
          <p:cNvGrpSpPr/>
          <p:nvPr/>
        </p:nvGrpSpPr>
        <p:grpSpPr>
          <a:xfrm rot="0">
            <a:off x="3626167" y="4819650"/>
            <a:ext cx="85725" cy="82868"/>
            <a:chOff x="0" y="0"/>
            <a:chExt cx="114300" cy="110490"/>
          </a:xfrm>
        </p:grpSpPr>
        <p:sp>
          <p:nvSpPr>
            <p:cNvPr name="Freeform 6" id="6"/>
            <p:cNvSpPr/>
            <p:nvPr/>
          </p:nvSpPr>
          <p:spPr>
            <a:xfrm flipH="false" flipV="false" rot="0">
              <a:off x="50800" y="50800"/>
              <a:ext cx="11430" cy="6350"/>
            </a:xfrm>
            <a:custGeom>
              <a:avLst/>
              <a:gdLst/>
              <a:ahLst/>
              <a:cxnLst/>
              <a:rect r="r" b="b" t="t" l="l"/>
              <a:pathLst>
                <a:path h="6350" w="11430">
                  <a:moveTo>
                    <a:pt x="11430" y="2540"/>
                  </a:moveTo>
                  <a:cubicBezTo>
                    <a:pt x="0" y="6350"/>
                    <a:pt x="10160" y="0"/>
                    <a:pt x="10160" y="0"/>
                  </a:cubicBezTo>
                </a:path>
              </a:pathLst>
            </a:custGeom>
            <a:solidFill>
              <a:srgbClr val="FFF234">
                <a:alpha val="49804"/>
              </a:srgbClr>
            </a:solidFill>
            <a:ln cap="sq">
              <a:noFill/>
              <a:prstDash val="solid"/>
              <a:miter/>
            </a:ln>
          </p:spPr>
        </p:sp>
      </p:grpSp>
      <p:grpSp>
        <p:nvGrpSpPr>
          <p:cNvPr name="Group 7" id="7"/>
          <p:cNvGrpSpPr/>
          <p:nvPr/>
        </p:nvGrpSpPr>
        <p:grpSpPr>
          <a:xfrm rot="0">
            <a:off x="1010602" y="3274695"/>
            <a:ext cx="1287780" cy="236220"/>
            <a:chOff x="0" y="0"/>
            <a:chExt cx="1717040" cy="314960"/>
          </a:xfrm>
        </p:grpSpPr>
        <p:sp>
          <p:nvSpPr>
            <p:cNvPr name="Freeform 8" id="8"/>
            <p:cNvSpPr/>
            <p:nvPr/>
          </p:nvSpPr>
          <p:spPr>
            <a:xfrm flipH="false" flipV="false" rot="0">
              <a:off x="30480" y="-52070"/>
              <a:ext cx="1682750" cy="447040"/>
            </a:xfrm>
            <a:custGeom>
              <a:avLst/>
              <a:gdLst/>
              <a:ahLst/>
              <a:cxnLst/>
              <a:rect r="r" b="b" t="t" l="l"/>
              <a:pathLst>
                <a:path h="447040" w="1682750">
                  <a:moveTo>
                    <a:pt x="52070" y="102870"/>
                  </a:moveTo>
                  <a:cubicBezTo>
                    <a:pt x="499110" y="135890"/>
                    <a:pt x="1511300" y="0"/>
                    <a:pt x="1635760" y="124460"/>
                  </a:cubicBezTo>
                  <a:cubicBezTo>
                    <a:pt x="1682750" y="171450"/>
                    <a:pt x="1682750" y="269240"/>
                    <a:pt x="1635760" y="314960"/>
                  </a:cubicBezTo>
                  <a:cubicBezTo>
                    <a:pt x="1502410" y="447040"/>
                    <a:pt x="292100" y="318770"/>
                    <a:pt x="101600" y="304800"/>
                  </a:cubicBezTo>
                  <a:cubicBezTo>
                    <a:pt x="57150" y="300990"/>
                    <a:pt x="34290" y="311150"/>
                    <a:pt x="20320" y="293370"/>
                  </a:cubicBezTo>
                  <a:cubicBezTo>
                    <a:pt x="0" y="264160"/>
                    <a:pt x="52070" y="102870"/>
                    <a:pt x="52070" y="102870"/>
                  </a:cubicBezTo>
                </a:path>
              </a:pathLst>
            </a:custGeom>
            <a:solidFill>
              <a:srgbClr val="FFF234">
                <a:alpha val="49804"/>
              </a:srgbClr>
            </a:solidFill>
            <a:ln cap="sq">
              <a:noFill/>
              <a:prstDash val="solid"/>
              <a:miter/>
            </a:ln>
          </p:spPr>
        </p:sp>
      </p:grpSp>
      <p:grpSp>
        <p:nvGrpSpPr>
          <p:cNvPr name="Group 9" id="9"/>
          <p:cNvGrpSpPr/>
          <p:nvPr/>
        </p:nvGrpSpPr>
        <p:grpSpPr>
          <a:xfrm rot="0">
            <a:off x="8766810" y="3239452"/>
            <a:ext cx="798195" cy="288608"/>
            <a:chOff x="0" y="0"/>
            <a:chExt cx="1064260" cy="384810"/>
          </a:xfrm>
        </p:grpSpPr>
        <p:sp>
          <p:nvSpPr>
            <p:cNvPr name="Freeform 10" id="10"/>
            <p:cNvSpPr/>
            <p:nvPr/>
          </p:nvSpPr>
          <p:spPr>
            <a:xfrm flipH="false" flipV="false" rot="0">
              <a:off x="21590" y="50800"/>
              <a:ext cx="1028700" cy="332740"/>
            </a:xfrm>
            <a:custGeom>
              <a:avLst/>
              <a:gdLst/>
              <a:ahLst/>
              <a:cxnLst/>
              <a:rect r="r" b="b" t="t" l="l"/>
              <a:pathLst>
                <a:path h="332740" w="1028700">
                  <a:moveTo>
                    <a:pt x="53340" y="0"/>
                  </a:moveTo>
                  <a:cubicBezTo>
                    <a:pt x="309880" y="30480"/>
                    <a:pt x="328930" y="50800"/>
                    <a:pt x="372110" y="60960"/>
                  </a:cubicBezTo>
                  <a:cubicBezTo>
                    <a:pt x="440690" y="77470"/>
                    <a:pt x="546100" y="86360"/>
                    <a:pt x="642620" y="91440"/>
                  </a:cubicBezTo>
                  <a:cubicBezTo>
                    <a:pt x="750570" y="97790"/>
                    <a:pt x="942340" y="43180"/>
                    <a:pt x="991870" y="92710"/>
                  </a:cubicBezTo>
                  <a:cubicBezTo>
                    <a:pt x="1027430" y="128270"/>
                    <a:pt x="1028700" y="246380"/>
                    <a:pt x="990600" y="283210"/>
                  </a:cubicBezTo>
                  <a:cubicBezTo>
                    <a:pt x="939800" y="332740"/>
                    <a:pt x="746760" y="289560"/>
                    <a:pt x="624840" y="276860"/>
                  </a:cubicBezTo>
                  <a:cubicBezTo>
                    <a:pt x="501650" y="265430"/>
                    <a:pt x="365760" y="226060"/>
                    <a:pt x="257810" y="210820"/>
                  </a:cubicBezTo>
                  <a:cubicBezTo>
                    <a:pt x="172720" y="199390"/>
                    <a:pt x="60960" y="231140"/>
                    <a:pt x="29210" y="190500"/>
                  </a:cubicBezTo>
                  <a:cubicBezTo>
                    <a:pt x="0" y="154940"/>
                    <a:pt x="53340" y="0"/>
                    <a:pt x="53340" y="0"/>
                  </a:cubicBezTo>
                </a:path>
              </a:pathLst>
            </a:custGeom>
            <a:solidFill>
              <a:srgbClr val="FFF234">
                <a:alpha val="49804"/>
              </a:srgbClr>
            </a:solidFill>
            <a:ln cap="sq">
              <a:noFill/>
              <a:prstDash val="solid"/>
              <a:miter/>
            </a:ln>
          </p:spPr>
        </p:sp>
      </p:grpSp>
      <p:grpSp>
        <p:nvGrpSpPr>
          <p:cNvPr name="Group 11" id="11"/>
          <p:cNvGrpSpPr/>
          <p:nvPr/>
        </p:nvGrpSpPr>
        <p:grpSpPr>
          <a:xfrm rot="0">
            <a:off x="1109662" y="3638550"/>
            <a:ext cx="4509135" cy="238125"/>
            <a:chOff x="0" y="0"/>
            <a:chExt cx="6012180" cy="317500"/>
          </a:xfrm>
        </p:grpSpPr>
        <p:sp>
          <p:nvSpPr>
            <p:cNvPr name="Freeform 12" id="12"/>
            <p:cNvSpPr/>
            <p:nvPr/>
          </p:nvSpPr>
          <p:spPr>
            <a:xfrm flipH="false" flipV="false" rot="0">
              <a:off x="7620" y="-223520"/>
              <a:ext cx="6007100" cy="739140"/>
            </a:xfrm>
            <a:custGeom>
              <a:avLst/>
              <a:gdLst/>
              <a:ahLst/>
              <a:cxnLst/>
              <a:rect r="r" b="b" t="t" l="l"/>
              <a:pathLst>
                <a:path h="739140" w="6007100">
                  <a:moveTo>
                    <a:pt x="43180" y="298450"/>
                  </a:moveTo>
                  <a:cubicBezTo>
                    <a:pt x="1856740" y="261620"/>
                    <a:pt x="5679440" y="0"/>
                    <a:pt x="5953760" y="274320"/>
                  </a:cubicBezTo>
                  <a:cubicBezTo>
                    <a:pt x="6007100" y="327660"/>
                    <a:pt x="6007100" y="411480"/>
                    <a:pt x="5953760" y="464820"/>
                  </a:cubicBezTo>
                  <a:cubicBezTo>
                    <a:pt x="5679440" y="739140"/>
                    <a:pt x="1856740" y="450850"/>
                    <a:pt x="880110" y="464820"/>
                  </a:cubicBezTo>
                  <a:cubicBezTo>
                    <a:pt x="483870" y="471170"/>
                    <a:pt x="133350" y="577850"/>
                    <a:pt x="43180" y="490220"/>
                  </a:cubicBezTo>
                  <a:cubicBezTo>
                    <a:pt x="0" y="448310"/>
                    <a:pt x="43180" y="298450"/>
                    <a:pt x="43180" y="298450"/>
                  </a:cubicBezTo>
                </a:path>
              </a:pathLst>
            </a:custGeom>
            <a:solidFill>
              <a:srgbClr val="FFF234">
                <a:alpha val="49804"/>
              </a:srgbClr>
            </a:solidFill>
            <a:ln cap="sq">
              <a:noFill/>
              <a:prstDash val="solid"/>
              <a:miter/>
            </a:ln>
          </p:spPr>
        </p:sp>
      </p:grpSp>
      <p:grpSp>
        <p:nvGrpSpPr>
          <p:cNvPr name="Group 13" id="13"/>
          <p:cNvGrpSpPr/>
          <p:nvPr/>
        </p:nvGrpSpPr>
        <p:grpSpPr>
          <a:xfrm rot="0">
            <a:off x="8705850" y="3638550"/>
            <a:ext cx="859155" cy="220980"/>
            <a:chOff x="0" y="0"/>
            <a:chExt cx="1145540" cy="294640"/>
          </a:xfrm>
        </p:grpSpPr>
        <p:sp>
          <p:nvSpPr>
            <p:cNvPr name="Freeform 14" id="14"/>
            <p:cNvSpPr/>
            <p:nvPr/>
          </p:nvSpPr>
          <p:spPr>
            <a:xfrm flipH="false" flipV="false" rot="0">
              <a:off x="6350" y="50800"/>
              <a:ext cx="1132840" cy="297180"/>
            </a:xfrm>
            <a:custGeom>
              <a:avLst/>
              <a:gdLst/>
              <a:ahLst/>
              <a:cxnLst/>
              <a:rect r="r" b="b" t="t" l="l"/>
              <a:pathLst>
                <a:path h="297180" w="1132840">
                  <a:moveTo>
                    <a:pt x="44450" y="0"/>
                  </a:moveTo>
                  <a:cubicBezTo>
                    <a:pt x="1132840" y="44450"/>
                    <a:pt x="1132840" y="146050"/>
                    <a:pt x="1087120" y="190500"/>
                  </a:cubicBezTo>
                  <a:cubicBezTo>
                    <a:pt x="984250" y="294640"/>
                    <a:pt x="149860" y="297180"/>
                    <a:pt x="44450" y="193040"/>
                  </a:cubicBezTo>
                  <a:cubicBezTo>
                    <a:pt x="0" y="148590"/>
                    <a:pt x="44450" y="0"/>
                    <a:pt x="44450" y="0"/>
                  </a:cubicBezTo>
                </a:path>
              </a:pathLst>
            </a:custGeom>
            <a:solidFill>
              <a:srgbClr val="FFF234">
                <a:alpha val="49804"/>
              </a:srgbClr>
            </a:solidFill>
            <a:ln cap="sq">
              <a:noFill/>
              <a:prstDash val="solid"/>
              <a:miter/>
            </a:ln>
          </p:spPr>
        </p:sp>
      </p:grpSp>
      <p:grpSp>
        <p:nvGrpSpPr>
          <p:cNvPr name="Group 15" id="15"/>
          <p:cNvGrpSpPr/>
          <p:nvPr/>
        </p:nvGrpSpPr>
        <p:grpSpPr>
          <a:xfrm rot="0">
            <a:off x="1049655" y="4282440"/>
            <a:ext cx="2135505" cy="307658"/>
            <a:chOff x="0" y="0"/>
            <a:chExt cx="2847340" cy="410210"/>
          </a:xfrm>
        </p:grpSpPr>
        <p:sp>
          <p:nvSpPr>
            <p:cNvPr name="Freeform 16" id="16"/>
            <p:cNvSpPr/>
            <p:nvPr/>
          </p:nvSpPr>
          <p:spPr>
            <a:xfrm flipH="false" flipV="false" rot="0">
              <a:off x="35560" y="-27940"/>
              <a:ext cx="2802890" cy="417830"/>
            </a:xfrm>
            <a:custGeom>
              <a:avLst/>
              <a:gdLst/>
              <a:ahLst/>
              <a:cxnLst/>
              <a:rect r="r" b="b" t="t" l="l"/>
              <a:pathLst>
                <a:path h="417830" w="2802890">
                  <a:moveTo>
                    <a:pt x="15240" y="194310"/>
                  </a:moveTo>
                  <a:cubicBezTo>
                    <a:pt x="353060" y="170180"/>
                    <a:pt x="488950" y="177800"/>
                    <a:pt x="613410" y="171450"/>
                  </a:cubicBezTo>
                  <a:cubicBezTo>
                    <a:pt x="742950" y="163830"/>
                    <a:pt x="853440" y="139700"/>
                    <a:pt x="1010920" y="129540"/>
                  </a:cubicBezTo>
                  <a:cubicBezTo>
                    <a:pt x="1239520" y="113030"/>
                    <a:pt x="1661160" y="114300"/>
                    <a:pt x="1856740" y="101600"/>
                  </a:cubicBezTo>
                  <a:cubicBezTo>
                    <a:pt x="1959610" y="95250"/>
                    <a:pt x="1992630" y="83820"/>
                    <a:pt x="2091690" y="78740"/>
                  </a:cubicBezTo>
                  <a:cubicBezTo>
                    <a:pt x="2258060" y="69850"/>
                    <a:pt x="2683510" y="0"/>
                    <a:pt x="2760980" y="78740"/>
                  </a:cubicBezTo>
                  <a:cubicBezTo>
                    <a:pt x="2802890" y="119380"/>
                    <a:pt x="2802890" y="227330"/>
                    <a:pt x="2760980" y="269240"/>
                  </a:cubicBezTo>
                  <a:cubicBezTo>
                    <a:pt x="2683510" y="345440"/>
                    <a:pt x="2320290" y="261620"/>
                    <a:pt x="2095500" y="269240"/>
                  </a:cubicBezTo>
                  <a:cubicBezTo>
                    <a:pt x="1864360" y="276860"/>
                    <a:pt x="1598930" y="307340"/>
                    <a:pt x="1395730" y="314960"/>
                  </a:cubicBezTo>
                  <a:cubicBezTo>
                    <a:pt x="1240790" y="321310"/>
                    <a:pt x="1117600" y="311150"/>
                    <a:pt x="982980" y="318770"/>
                  </a:cubicBezTo>
                  <a:cubicBezTo>
                    <a:pt x="855980" y="326390"/>
                    <a:pt x="735330" y="353060"/>
                    <a:pt x="613410" y="361950"/>
                  </a:cubicBezTo>
                  <a:cubicBezTo>
                    <a:pt x="492760" y="368300"/>
                    <a:pt x="359410" y="359410"/>
                    <a:pt x="255270" y="365760"/>
                  </a:cubicBezTo>
                  <a:cubicBezTo>
                    <a:pt x="173990" y="369570"/>
                    <a:pt x="76200" y="417830"/>
                    <a:pt x="36830" y="386080"/>
                  </a:cubicBezTo>
                  <a:cubicBezTo>
                    <a:pt x="0" y="355600"/>
                    <a:pt x="15240" y="194310"/>
                    <a:pt x="15240" y="194310"/>
                  </a:cubicBezTo>
                </a:path>
              </a:pathLst>
            </a:custGeom>
            <a:solidFill>
              <a:srgbClr val="FFF234">
                <a:alpha val="49804"/>
              </a:srgbClr>
            </a:solidFill>
            <a:ln cap="sq">
              <a:noFill/>
              <a:prstDash val="solid"/>
              <a:miter/>
            </a:ln>
          </p:spPr>
        </p:sp>
      </p:grpSp>
      <p:grpSp>
        <p:nvGrpSpPr>
          <p:cNvPr name="Group 17" id="17"/>
          <p:cNvGrpSpPr/>
          <p:nvPr/>
        </p:nvGrpSpPr>
        <p:grpSpPr>
          <a:xfrm rot="0">
            <a:off x="1140142" y="5168265"/>
            <a:ext cx="1732598" cy="255270"/>
            <a:chOff x="0" y="0"/>
            <a:chExt cx="2310130" cy="340360"/>
          </a:xfrm>
        </p:grpSpPr>
        <p:sp>
          <p:nvSpPr>
            <p:cNvPr name="Freeform 18" id="18"/>
            <p:cNvSpPr/>
            <p:nvPr/>
          </p:nvSpPr>
          <p:spPr>
            <a:xfrm flipH="false" flipV="false" rot="0">
              <a:off x="21590" y="-15240"/>
              <a:ext cx="2277110" cy="363220"/>
            </a:xfrm>
            <a:custGeom>
              <a:avLst/>
              <a:gdLst/>
              <a:ahLst/>
              <a:cxnLst/>
              <a:rect r="r" b="b" t="t" l="l"/>
              <a:pathLst>
                <a:path h="363220" w="2277110">
                  <a:moveTo>
                    <a:pt x="29210" y="113030"/>
                  </a:moveTo>
                  <a:cubicBezTo>
                    <a:pt x="755650" y="83820"/>
                    <a:pt x="1174750" y="97790"/>
                    <a:pt x="1394460" y="88900"/>
                  </a:cubicBezTo>
                  <a:cubicBezTo>
                    <a:pt x="1524000" y="85090"/>
                    <a:pt x="1586230" y="72390"/>
                    <a:pt x="1701800" y="68580"/>
                  </a:cubicBezTo>
                  <a:cubicBezTo>
                    <a:pt x="1855470" y="62230"/>
                    <a:pt x="2170430" y="0"/>
                    <a:pt x="2236470" y="66040"/>
                  </a:cubicBezTo>
                  <a:cubicBezTo>
                    <a:pt x="2277110" y="105410"/>
                    <a:pt x="2277110" y="217170"/>
                    <a:pt x="2236470" y="256540"/>
                  </a:cubicBezTo>
                  <a:cubicBezTo>
                    <a:pt x="2170430" y="323850"/>
                    <a:pt x="1860550" y="252730"/>
                    <a:pt x="1706880" y="259080"/>
                  </a:cubicBezTo>
                  <a:cubicBezTo>
                    <a:pt x="1588770" y="262890"/>
                    <a:pt x="1525270" y="275590"/>
                    <a:pt x="1394460" y="279400"/>
                  </a:cubicBezTo>
                  <a:cubicBezTo>
                    <a:pt x="1174750" y="287020"/>
                    <a:pt x="756920" y="274320"/>
                    <a:pt x="509270" y="280670"/>
                  </a:cubicBezTo>
                  <a:cubicBezTo>
                    <a:pt x="328930" y="285750"/>
                    <a:pt x="106680" y="363220"/>
                    <a:pt x="41910" y="304800"/>
                  </a:cubicBezTo>
                  <a:cubicBezTo>
                    <a:pt x="0" y="267970"/>
                    <a:pt x="29210" y="113030"/>
                    <a:pt x="29210" y="113030"/>
                  </a:cubicBezTo>
                </a:path>
              </a:pathLst>
            </a:custGeom>
            <a:solidFill>
              <a:srgbClr val="FFF234">
                <a:alpha val="49804"/>
              </a:srgbClr>
            </a:solidFill>
            <a:ln cap="sq">
              <a:noFill/>
              <a:prstDash val="solid"/>
              <a:miter/>
            </a:ln>
          </p:spPr>
        </p:sp>
      </p:grpSp>
      <p:grpSp>
        <p:nvGrpSpPr>
          <p:cNvPr name="Group 19" id="19"/>
          <p:cNvGrpSpPr/>
          <p:nvPr/>
        </p:nvGrpSpPr>
        <p:grpSpPr>
          <a:xfrm rot="0">
            <a:off x="8723948" y="5185410"/>
            <a:ext cx="859155" cy="220980"/>
            <a:chOff x="0" y="0"/>
            <a:chExt cx="1145540" cy="294640"/>
          </a:xfrm>
        </p:grpSpPr>
        <p:sp>
          <p:nvSpPr>
            <p:cNvPr name="Freeform 20" id="20"/>
            <p:cNvSpPr/>
            <p:nvPr/>
          </p:nvSpPr>
          <p:spPr>
            <a:xfrm flipH="false" flipV="false" rot="0">
              <a:off x="5080" y="50800"/>
              <a:ext cx="1132840" cy="297180"/>
            </a:xfrm>
            <a:custGeom>
              <a:avLst/>
              <a:gdLst/>
              <a:ahLst/>
              <a:cxnLst/>
              <a:rect r="r" b="b" t="t" l="l"/>
              <a:pathLst>
                <a:path h="297180" w="1132840">
                  <a:moveTo>
                    <a:pt x="45720" y="0"/>
                  </a:moveTo>
                  <a:cubicBezTo>
                    <a:pt x="1132840" y="45720"/>
                    <a:pt x="1132840" y="146050"/>
                    <a:pt x="1088390" y="190500"/>
                  </a:cubicBezTo>
                  <a:cubicBezTo>
                    <a:pt x="984250" y="295910"/>
                    <a:pt x="149860" y="297180"/>
                    <a:pt x="45720" y="193040"/>
                  </a:cubicBezTo>
                  <a:cubicBezTo>
                    <a:pt x="0" y="148590"/>
                    <a:pt x="45720" y="0"/>
                    <a:pt x="45720" y="0"/>
                  </a:cubicBezTo>
                </a:path>
              </a:pathLst>
            </a:custGeom>
            <a:solidFill>
              <a:srgbClr val="FFF234">
                <a:alpha val="49804"/>
              </a:srgbClr>
            </a:solidFill>
            <a:ln cap="sq">
              <a:noFill/>
              <a:prstDash val="solid"/>
              <a:miter/>
            </a:ln>
          </p:spPr>
        </p:sp>
      </p:grpSp>
      <p:grpSp>
        <p:nvGrpSpPr>
          <p:cNvPr name="Group 21" id="21"/>
          <p:cNvGrpSpPr/>
          <p:nvPr/>
        </p:nvGrpSpPr>
        <p:grpSpPr>
          <a:xfrm rot="0">
            <a:off x="1162050" y="5794058"/>
            <a:ext cx="2319338" cy="307658"/>
            <a:chOff x="0" y="0"/>
            <a:chExt cx="3092450" cy="410210"/>
          </a:xfrm>
        </p:grpSpPr>
        <p:sp>
          <p:nvSpPr>
            <p:cNvPr name="Freeform 22" id="22"/>
            <p:cNvSpPr/>
            <p:nvPr/>
          </p:nvSpPr>
          <p:spPr>
            <a:xfrm flipH="false" flipV="false" rot="0">
              <a:off x="16510" y="-41910"/>
              <a:ext cx="3067050" cy="439420"/>
            </a:xfrm>
            <a:custGeom>
              <a:avLst/>
              <a:gdLst/>
              <a:ahLst/>
              <a:cxnLst/>
              <a:rect r="r" b="b" t="t" l="l"/>
              <a:pathLst>
                <a:path h="439420" w="3067050">
                  <a:moveTo>
                    <a:pt x="34290" y="208280"/>
                  </a:moveTo>
                  <a:cubicBezTo>
                    <a:pt x="328930" y="205740"/>
                    <a:pt x="346710" y="195580"/>
                    <a:pt x="400050" y="190500"/>
                  </a:cubicBezTo>
                  <a:cubicBezTo>
                    <a:pt x="513080" y="179070"/>
                    <a:pt x="777240" y="177800"/>
                    <a:pt x="928370" y="162560"/>
                  </a:cubicBezTo>
                  <a:cubicBezTo>
                    <a:pt x="1041400" y="152400"/>
                    <a:pt x="1111250" y="129540"/>
                    <a:pt x="1224280" y="120650"/>
                  </a:cubicBezTo>
                  <a:cubicBezTo>
                    <a:pt x="1370330" y="110490"/>
                    <a:pt x="1572260" y="121920"/>
                    <a:pt x="1733550" y="115570"/>
                  </a:cubicBezTo>
                  <a:cubicBezTo>
                    <a:pt x="1878330" y="111760"/>
                    <a:pt x="1982470" y="97790"/>
                    <a:pt x="2146300" y="92710"/>
                  </a:cubicBezTo>
                  <a:cubicBezTo>
                    <a:pt x="2383790" y="86360"/>
                    <a:pt x="2931160" y="0"/>
                    <a:pt x="3023870" y="92710"/>
                  </a:cubicBezTo>
                  <a:cubicBezTo>
                    <a:pt x="3067050" y="135890"/>
                    <a:pt x="3067050" y="240030"/>
                    <a:pt x="3023870" y="283210"/>
                  </a:cubicBezTo>
                  <a:cubicBezTo>
                    <a:pt x="2931160" y="375920"/>
                    <a:pt x="2368550" y="275590"/>
                    <a:pt x="2147570" y="283210"/>
                  </a:cubicBezTo>
                  <a:cubicBezTo>
                    <a:pt x="2012950" y="288290"/>
                    <a:pt x="1943100" y="302260"/>
                    <a:pt x="1822450" y="306070"/>
                  </a:cubicBezTo>
                  <a:cubicBezTo>
                    <a:pt x="1673860" y="312420"/>
                    <a:pt x="1475740" y="299720"/>
                    <a:pt x="1319530" y="308610"/>
                  </a:cubicBezTo>
                  <a:cubicBezTo>
                    <a:pt x="1181100" y="316230"/>
                    <a:pt x="1047750" y="344170"/>
                    <a:pt x="930910" y="353060"/>
                  </a:cubicBezTo>
                  <a:cubicBezTo>
                    <a:pt x="838200" y="359410"/>
                    <a:pt x="769620" y="355600"/>
                    <a:pt x="675640" y="360680"/>
                  </a:cubicBezTo>
                  <a:cubicBezTo>
                    <a:pt x="558800" y="368300"/>
                    <a:pt x="400050" y="393700"/>
                    <a:pt x="283210" y="398780"/>
                  </a:cubicBezTo>
                  <a:cubicBezTo>
                    <a:pt x="191770" y="403860"/>
                    <a:pt x="73660" y="439420"/>
                    <a:pt x="34290" y="401320"/>
                  </a:cubicBezTo>
                  <a:cubicBezTo>
                    <a:pt x="0" y="367030"/>
                    <a:pt x="34290" y="208280"/>
                    <a:pt x="34290" y="208280"/>
                  </a:cubicBezTo>
                </a:path>
              </a:pathLst>
            </a:custGeom>
            <a:solidFill>
              <a:srgbClr val="FFF234">
                <a:alpha val="49804"/>
              </a:srgbClr>
            </a:solidFill>
            <a:ln cap="sq">
              <a:noFill/>
              <a:prstDash val="solid"/>
              <a:miter/>
            </a:ln>
          </p:spPr>
        </p:sp>
      </p:grpSp>
      <p:grpSp>
        <p:nvGrpSpPr>
          <p:cNvPr name="Group 23" id="23"/>
          <p:cNvGrpSpPr/>
          <p:nvPr/>
        </p:nvGrpSpPr>
        <p:grpSpPr>
          <a:xfrm rot="0">
            <a:off x="1092518" y="5985510"/>
            <a:ext cx="2475548" cy="255270"/>
            <a:chOff x="0" y="0"/>
            <a:chExt cx="3300730" cy="340360"/>
          </a:xfrm>
        </p:grpSpPr>
        <p:sp>
          <p:nvSpPr>
            <p:cNvPr name="Freeform 24" id="24"/>
            <p:cNvSpPr/>
            <p:nvPr/>
          </p:nvSpPr>
          <p:spPr>
            <a:xfrm flipH="false" flipV="false" rot="0">
              <a:off x="12700" y="-119380"/>
              <a:ext cx="3285490" cy="525780"/>
            </a:xfrm>
            <a:custGeom>
              <a:avLst/>
              <a:gdLst/>
              <a:ahLst/>
              <a:cxnLst/>
              <a:rect r="r" b="b" t="t" l="l"/>
              <a:pathLst>
                <a:path h="525780" w="3285490">
                  <a:moveTo>
                    <a:pt x="38100" y="215900"/>
                  </a:moveTo>
                  <a:cubicBezTo>
                    <a:pt x="613410" y="209550"/>
                    <a:pt x="727710" y="181610"/>
                    <a:pt x="956310" y="171450"/>
                  </a:cubicBezTo>
                  <a:cubicBezTo>
                    <a:pt x="1441450" y="149860"/>
                    <a:pt x="3065780" y="0"/>
                    <a:pt x="3235960" y="170180"/>
                  </a:cubicBezTo>
                  <a:cubicBezTo>
                    <a:pt x="3285490" y="219710"/>
                    <a:pt x="3285490" y="311150"/>
                    <a:pt x="3235960" y="360680"/>
                  </a:cubicBezTo>
                  <a:cubicBezTo>
                    <a:pt x="3070860" y="525780"/>
                    <a:pt x="1572260" y="342900"/>
                    <a:pt x="1070610" y="361950"/>
                  </a:cubicBezTo>
                  <a:cubicBezTo>
                    <a:pt x="802640" y="370840"/>
                    <a:pt x="638810" y="400050"/>
                    <a:pt x="453390" y="406400"/>
                  </a:cubicBezTo>
                  <a:cubicBezTo>
                    <a:pt x="302260" y="412750"/>
                    <a:pt x="93980" y="464820"/>
                    <a:pt x="38100" y="408940"/>
                  </a:cubicBezTo>
                  <a:cubicBezTo>
                    <a:pt x="0" y="370840"/>
                    <a:pt x="38100" y="215900"/>
                    <a:pt x="38100" y="215900"/>
                  </a:cubicBezTo>
                </a:path>
              </a:pathLst>
            </a:custGeom>
            <a:solidFill>
              <a:srgbClr val="FFF234">
                <a:alpha val="49804"/>
              </a:srgbClr>
            </a:solidFill>
            <a:ln cap="sq">
              <a:noFill/>
              <a:prstDash val="solid"/>
              <a:miter/>
            </a:ln>
          </p:spPr>
        </p:sp>
      </p:grpSp>
      <p:grpSp>
        <p:nvGrpSpPr>
          <p:cNvPr name="Group 25" id="25"/>
          <p:cNvGrpSpPr/>
          <p:nvPr/>
        </p:nvGrpSpPr>
        <p:grpSpPr>
          <a:xfrm rot="0">
            <a:off x="8793480" y="5846445"/>
            <a:ext cx="684848" cy="220980"/>
            <a:chOff x="0" y="0"/>
            <a:chExt cx="913130" cy="294640"/>
          </a:xfrm>
        </p:grpSpPr>
        <p:sp>
          <p:nvSpPr>
            <p:cNvPr name="Freeform 26" id="26"/>
            <p:cNvSpPr/>
            <p:nvPr/>
          </p:nvSpPr>
          <p:spPr>
            <a:xfrm flipH="false" flipV="false" rot="0">
              <a:off x="7620" y="50800"/>
              <a:ext cx="896620" cy="280670"/>
            </a:xfrm>
            <a:custGeom>
              <a:avLst/>
              <a:gdLst/>
              <a:ahLst/>
              <a:cxnLst/>
              <a:rect r="r" b="b" t="t" l="l"/>
              <a:pathLst>
                <a:path h="280670" w="896620">
                  <a:moveTo>
                    <a:pt x="43180" y="0"/>
                  </a:moveTo>
                  <a:cubicBezTo>
                    <a:pt x="896620" y="43180"/>
                    <a:pt x="896620" y="147320"/>
                    <a:pt x="853440" y="190500"/>
                  </a:cubicBezTo>
                  <a:cubicBezTo>
                    <a:pt x="765810" y="279400"/>
                    <a:pt x="130810" y="280670"/>
                    <a:pt x="43180" y="191770"/>
                  </a:cubicBezTo>
                  <a:cubicBezTo>
                    <a:pt x="0" y="149860"/>
                    <a:pt x="43180" y="0"/>
                    <a:pt x="43180" y="0"/>
                  </a:cubicBezTo>
                </a:path>
              </a:pathLst>
            </a:custGeom>
            <a:solidFill>
              <a:srgbClr val="FFF234">
                <a:alpha val="49804"/>
              </a:srgbClr>
            </a:solidFill>
            <a:ln cap="sq">
              <a:noFill/>
              <a:prstDash val="solid"/>
              <a:miter/>
            </a:ln>
          </p:spPr>
        </p:sp>
      </p:grpSp>
      <p:grpSp>
        <p:nvGrpSpPr>
          <p:cNvPr name="Group 27" id="27"/>
          <p:cNvGrpSpPr/>
          <p:nvPr/>
        </p:nvGrpSpPr>
        <p:grpSpPr>
          <a:xfrm rot="0">
            <a:off x="8810625" y="5968365"/>
            <a:ext cx="615315" cy="220980"/>
            <a:chOff x="0" y="0"/>
            <a:chExt cx="820420" cy="294640"/>
          </a:xfrm>
        </p:grpSpPr>
        <p:sp>
          <p:nvSpPr>
            <p:cNvPr name="Freeform 28" id="28"/>
            <p:cNvSpPr/>
            <p:nvPr/>
          </p:nvSpPr>
          <p:spPr>
            <a:xfrm flipH="false" flipV="false" rot="0">
              <a:off x="7620" y="50800"/>
              <a:ext cx="802640" cy="273050"/>
            </a:xfrm>
            <a:custGeom>
              <a:avLst/>
              <a:gdLst/>
              <a:ahLst/>
              <a:cxnLst/>
              <a:rect r="r" b="b" t="t" l="l"/>
              <a:pathLst>
                <a:path h="273050" w="802640">
                  <a:moveTo>
                    <a:pt x="43180" y="0"/>
                  </a:moveTo>
                  <a:cubicBezTo>
                    <a:pt x="802640" y="41910"/>
                    <a:pt x="802640" y="148590"/>
                    <a:pt x="760730" y="190500"/>
                  </a:cubicBezTo>
                  <a:cubicBezTo>
                    <a:pt x="679450" y="271780"/>
                    <a:pt x="124460" y="273050"/>
                    <a:pt x="43180" y="191770"/>
                  </a:cubicBezTo>
                  <a:cubicBezTo>
                    <a:pt x="0" y="149860"/>
                    <a:pt x="43180" y="0"/>
                    <a:pt x="43180" y="0"/>
                  </a:cubicBezTo>
                </a:path>
              </a:pathLst>
            </a:custGeom>
            <a:solidFill>
              <a:srgbClr val="FFF234">
                <a:alpha val="49804"/>
              </a:srgbClr>
            </a:solidFill>
            <a:ln cap="sq">
              <a:noFill/>
              <a:prstDash val="solid"/>
              <a:miter/>
            </a:ln>
          </p:spPr>
        </p:sp>
      </p:grpSp>
      <p:grpSp>
        <p:nvGrpSpPr>
          <p:cNvPr name="Group 29" id="29"/>
          <p:cNvGrpSpPr/>
          <p:nvPr/>
        </p:nvGrpSpPr>
        <p:grpSpPr>
          <a:xfrm rot="0">
            <a:off x="1127760" y="6367462"/>
            <a:ext cx="1953577" cy="220980"/>
            <a:chOff x="0" y="0"/>
            <a:chExt cx="2604770" cy="294640"/>
          </a:xfrm>
        </p:grpSpPr>
        <p:sp>
          <p:nvSpPr>
            <p:cNvPr name="Freeform 30" id="30"/>
            <p:cNvSpPr/>
            <p:nvPr/>
          </p:nvSpPr>
          <p:spPr>
            <a:xfrm flipH="false" flipV="false" rot="0">
              <a:off x="0" y="50800"/>
              <a:ext cx="2603500" cy="373380"/>
            </a:xfrm>
            <a:custGeom>
              <a:avLst/>
              <a:gdLst/>
              <a:ahLst/>
              <a:cxnLst/>
              <a:rect r="r" b="b" t="t" l="l"/>
              <a:pathLst>
                <a:path h="373380" w="2603500">
                  <a:moveTo>
                    <a:pt x="50800" y="0"/>
                  </a:moveTo>
                  <a:cubicBezTo>
                    <a:pt x="2603500" y="50800"/>
                    <a:pt x="2603500" y="140970"/>
                    <a:pt x="2552700" y="190500"/>
                  </a:cubicBezTo>
                  <a:cubicBezTo>
                    <a:pt x="2372360" y="372110"/>
                    <a:pt x="231140" y="373380"/>
                    <a:pt x="50800" y="193040"/>
                  </a:cubicBezTo>
                  <a:cubicBezTo>
                    <a:pt x="0" y="142240"/>
                    <a:pt x="50800" y="0"/>
                    <a:pt x="50800" y="0"/>
                  </a:cubicBezTo>
                </a:path>
              </a:pathLst>
            </a:custGeom>
            <a:solidFill>
              <a:srgbClr val="FFF234">
                <a:alpha val="49804"/>
              </a:srgbClr>
            </a:solidFill>
            <a:ln cap="sq">
              <a:noFill/>
              <a:prstDash val="solid"/>
              <a:miter/>
            </a:ln>
          </p:spPr>
        </p:sp>
      </p:grpSp>
      <p:grpSp>
        <p:nvGrpSpPr>
          <p:cNvPr name="Group 31" id="31"/>
          <p:cNvGrpSpPr/>
          <p:nvPr/>
        </p:nvGrpSpPr>
        <p:grpSpPr>
          <a:xfrm rot="0">
            <a:off x="1179195" y="6594157"/>
            <a:ext cx="1693545" cy="220980"/>
            <a:chOff x="0" y="0"/>
            <a:chExt cx="2258060" cy="294640"/>
          </a:xfrm>
        </p:grpSpPr>
        <p:sp>
          <p:nvSpPr>
            <p:cNvPr name="Freeform 32" id="32"/>
            <p:cNvSpPr/>
            <p:nvPr/>
          </p:nvSpPr>
          <p:spPr>
            <a:xfrm flipH="false" flipV="false" rot="0">
              <a:off x="1270" y="50800"/>
              <a:ext cx="2254250" cy="356870"/>
            </a:xfrm>
            <a:custGeom>
              <a:avLst/>
              <a:gdLst/>
              <a:ahLst/>
              <a:cxnLst/>
              <a:rect r="r" b="b" t="t" l="l"/>
              <a:pathLst>
                <a:path h="356870" w="2254250">
                  <a:moveTo>
                    <a:pt x="49530" y="0"/>
                  </a:moveTo>
                  <a:cubicBezTo>
                    <a:pt x="2254250" y="48260"/>
                    <a:pt x="2254250" y="140970"/>
                    <a:pt x="2204720" y="190500"/>
                  </a:cubicBezTo>
                  <a:cubicBezTo>
                    <a:pt x="2040890" y="354330"/>
                    <a:pt x="214630" y="356870"/>
                    <a:pt x="49530" y="191770"/>
                  </a:cubicBezTo>
                  <a:cubicBezTo>
                    <a:pt x="0" y="142240"/>
                    <a:pt x="49530" y="0"/>
                    <a:pt x="49530" y="0"/>
                  </a:cubicBezTo>
                </a:path>
              </a:pathLst>
            </a:custGeom>
            <a:solidFill>
              <a:srgbClr val="FFF234">
                <a:alpha val="49804"/>
              </a:srgbClr>
            </a:solidFill>
            <a:ln cap="sq">
              <a:noFill/>
              <a:prstDash val="solid"/>
              <a:miter/>
            </a:ln>
          </p:spPr>
        </p:sp>
      </p:grpSp>
      <p:grpSp>
        <p:nvGrpSpPr>
          <p:cNvPr name="Group 33" id="33"/>
          <p:cNvGrpSpPr/>
          <p:nvPr/>
        </p:nvGrpSpPr>
        <p:grpSpPr>
          <a:xfrm rot="0">
            <a:off x="1121092" y="6750368"/>
            <a:ext cx="1473518" cy="255270"/>
            <a:chOff x="0" y="0"/>
            <a:chExt cx="1964690" cy="340360"/>
          </a:xfrm>
        </p:grpSpPr>
        <p:sp>
          <p:nvSpPr>
            <p:cNvPr name="Freeform 34" id="34"/>
            <p:cNvSpPr/>
            <p:nvPr/>
          </p:nvSpPr>
          <p:spPr>
            <a:xfrm flipH="false" flipV="false" rot="0">
              <a:off x="29210" y="-33020"/>
              <a:ext cx="1926590" cy="359410"/>
            </a:xfrm>
            <a:custGeom>
              <a:avLst/>
              <a:gdLst/>
              <a:ahLst/>
              <a:cxnLst/>
              <a:rect r="r" b="b" t="t" l="l"/>
              <a:pathLst>
                <a:path h="359410" w="1926590">
                  <a:moveTo>
                    <a:pt x="21590" y="130810"/>
                  </a:moveTo>
                  <a:cubicBezTo>
                    <a:pt x="572770" y="104140"/>
                    <a:pt x="876300" y="120650"/>
                    <a:pt x="1005840" y="109220"/>
                  </a:cubicBezTo>
                  <a:cubicBezTo>
                    <a:pt x="1066800" y="104140"/>
                    <a:pt x="1076960" y="91440"/>
                    <a:pt x="1140460" y="85090"/>
                  </a:cubicBezTo>
                  <a:cubicBezTo>
                    <a:pt x="1287780" y="72390"/>
                    <a:pt x="1800860" y="0"/>
                    <a:pt x="1884680" y="83820"/>
                  </a:cubicBezTo>
                  <a:cubicBezTo>
                    <a:pt x="1926590" y="125730"/>
                    <a:pt x="1926590" y="232410"/>
                    <a:pt x="1884680" y="274320"/>
                  </a:cubicBezTo>
                  <a:cubicBezTo>
                    <a:pt x="1800860" y="356870"/>
                    <a:pt x="1290320" y="265430"/>
                    <a:pt x="1148080" y="275590"/>
                  </a:cubicBezTo>
                  <a:cubicBezTo>
                    <a:pt x="1088390" y="280670"/>
                    <a:pt x="1080770" y="290830"/>
                    <a:pt x="1022350" y="294640"/>
                  </a:cubicBezTo>
                  <a:cubicBezTo>
                    <a:pt x="881380" y="306070"/>
                    <a:pt x="483870" y="293370"/>
                    <a:pt x="302260" y="300990"/>
                  </a:cubicBezTo>
                  <a:cubicBezTo>
                    <a:pt x="193040" y="306070"/>
                    <a:pt x="82550" y="359410"/>
                    <a:pt x="38100" y="322580"/>
                  </a:cubicBezTo>
                  <a:cubicBezTo>
                    <a:pt x="0" y="290830"/>
                    <a:pt x="21590" y="130810"/>
                    <a:pt x="21590" y="130810"/>
                  </a:cubicBezTo>
                </a:path>
              </a:pathLst>
            </a:custGeom>
            <a:solidFill>
              <a:srgbClr val="FFF234">
                <a:alpha val="49804"/>
              </a:srgbClr>
            </a:solidFill>
            <a:ln cap="sq">
              <a:noFill/>
              <a:prstDash val="solid"/>
              <a:miter/>
            </a:ln>
          </p:spPr>
        </p:sp>
      </p:grpSp>
      <p:grpSp>
        <p:nvGrpSpPr>
          <p:cNvPr name="Group 35" id="35"/>
          <p:cNvGrpSpPr/>
          <p:nvPr/>
        </p:nvGrpSpPr>
        <p:grpSpPr>
          <a:xfrm rot="0">
            <a:off x="1087755" y="6872288"/>
            <a:ext cx="2167890" cy="237172"/>
            <a:chOff x="0" y="0"/>
            <a:chExt cx="2890520" cy="316230"/>
          </a:xfrm>
        </p:grpSpPr>
        <p:sp>
          <p:nvSpPr>
            <p:cNvPr name="Freeform 36" id="36"/>
            <p:cNvSpPr/>
            <p:nvPr/>
          </p:nvSpPr>
          <p:spPr>
            <a:xfrm flipH="false" flipV="false" rot="0">
              <a:off x="12700" y="-93980"/>
              <a:ext cx="2875280" cy="525780"/>
            </a:xfrm>
            <a:custGeom>
              <a:avLst/>
              <a:gdLst/>
              <a:ahLst/>
              <a:cxnLst/>
              <a:rect r="r" b="b" t="t" l="l"/>
              <a:pathLst>
                <a:path h="525780" w="2875280">
                  <a:moveTo>
                    <a:pt x="50800" y="144780"/>
                  </a:moveTo>
                  <a:cubicBezTo>
                    <a:pt x="1109980" y="177800"/>
                    <a:pt x="2658110" y="0"/>
                    <a:pt x="2825750" y="167640"/>
                  </a:cubicBezTo>
                  <a:cubicBezTo>
                    <a:pt x="2875280" y="217170"/>
                    <a:pt x="2875280" y="308610"/>
                    <a:pt x="2825750" y="358140"/>
                  </a:cubicBezTo>
                  <a:cubicBezTo>
                    <a:pt x="2658110" y="525780"/>
                    <a:pt x="1112520" y="367030"/>
                    <a:pt x="613410" y="358140"/>
                  </a:cubicBezTo>
                  <a:cubicBezTo>
                    <a:pt x="359410" y="353060"/>
                    <a:pt x="104140" y="408940"/>
                    <a:pt x="38100" y="336550"/>
                  </a:cubicBezTo>
                  <a:cubicBezTo>
                    <a:pt x="0" y="294640"/>
                    <a:pt x="50800" y="144780"/>
                    <a:pt x="50800" y="144780"/>
                  </a:cubicBezTo>
                </a:path>
              </a:pathLst>
            </a:custGeom>
            <a:solidFill>
              <a:srgbClr val="FFF234">
                <a:alpha val="49804"/>
              </a:srgbClr>
            </a:solidFill>
            <a:ln cap="sq">
              <a:noFill/>
              <a:prstDash val="solid"/>
              <a:miter/>
            </a:ln>
          </p:spPr>
        </p:sp>
      </p:grpSp>
      <p:grpSp>
        <p:nvGrpSpPr>
          <p:cNvPr name="Group 37" id="37"/>
          <p:cNvGrpSpPr/>
          <p:nvPr/>
        </p:nvGrpSpPr>
        <p:grpSpPr>
          <a:xfrm rot="0">
            <a:off x="8671560" y="6455092"/>
            <a:ext cx="771525" cy="220980"/>
            <a:chOff x="0" y="0"/>
            <a:chExt cx="1028700" cy="294640"/>
          </a:xfrm>
        </p:grpSpPr>
        <p:sp>
          <p:nvSpPr>
            <p:cNvPr name="Freeform 38" id="38"/>
            <p:cNvSpPr/>
            <p:nvPr/>
          </p:nvSpPr>
          <p:spPr>
            <a:xfrm flipH="false" flipV="false" rot="0">
              <a:off x="6350" y="50800"/>
              <a:ext cx="1014730" cy="288290"/>
            </a:xfrm>
            <a:custGeom>
              <a:avLst/>
              <a:gdLst/>
              <a:ahLst/>
              <a:cxnLst/>
              <a:rect r="r" b="b" t="t" l="l"/>
              <a:pathLst>
                <a:path h="288290" w="1014730">
                  <a:moveTo>
                    <a:pt x="44450" y="0"/>
                  </a:moveTo>
                  <a:cubicBezTo>
                    <a:pt x="1014730" y="43180"/>
                    <a:pt x="1014730" y="146050"/>
                    <a:pt x="971550" y="190500"/>
                  </a:cubicBezTo>
                  <a:cubicBezTo>
                    <a:pt x="875030" y="287020"/>
                    <a:pt x="140970" y="288290"/>
                    <a:pt x="44450" y="191770"/>
                  </a:cubicBezTo>
                  <a:cubicBezTo>
                    <a:pt x="0" y="148590"/>
                    <a:pt x="44450" y="0"/>
                    <a:pt x="44450" y="0"/>
                  </a:cubicBezTo>
                </a:path>
              </a:pathLst>
            </a:custGeom>
            <a:solidFill>
              <a:srgbClr val="FFF234">
                <a:alpha val="49804"/>
              </a:srgbClr>
            </a:solidFill>
            <a:ln cap="sq">
              <a:noFill/>
              <a:prstDash val="solid"/>
              <a:miter/>
            </a:ln>
          </p:spPr>
        </p:sp>
      </p:grpSp>
      <p:grpSp>
        <p:nvGrpSpPr>
          <p:cNvPr name="Group 39" id="39"/>
          <p:cNvGrpSpPr/>
          <p:nvPr/>
        </p:nvGrpSpPr>
        <p:grpSpPr>
          <a:xfrm rot="0">
            <a:off x="8733472" y="6351270"/>
            <a:ext cx="757238" cy="281940"/>
            <a:chOff x="0" y="0"/>
            <a:chExt cx="1009650" cy="375920"/>
          </a:xfrm>
        </p:grpSpPr>
        <p:sp>
          <p:nvSpPr>
            <p:cNvPr name="Freeform 40" id="40"/>
            <p:cNvSpPr/>
            <p:nvPr/>
          </p:nvSpPr>
          <p:spPr>
            <a:xfrm flipH="false" flipV="false" rot="0">
              <a:off x="20320" y="50800"/>
              <a:ext cx="955040" cy="275590"/>
            </a:xfrm>
            <a:custGeom>
              <a:avLst/>
              <a:gdLst/>
              <a:ahLst/>
              <a:cxnLst/>
              <a:rect r="r" b="b" t="t" l="l"/>
              <a:pathLst>
                <a:path h="275590" w="955040">
                  <a:moveTo>
                    <a:pt x="49530" y="0"/>
                  </a:moveTo>
                  <a:cubicBezTo>
                    <a:pt x="354330" y="27940"/>
                    <a:pt x="368300" y="38100"/>
                    <a:pt x="412750" y="43180"/>
                  </a:cubicBezTo>
                  <a:cubicBezTo>
                    <a:pt x="495300" y="53340"/>
                    <a:pt x="678180" y="36830"/>
                    <a:pt x="774700" y="52070"/>
                  </a:cubicBezTo>
                  <a:cubicBezTo>
                    <a:pt x="840740" y="62230"/>
                    <a:pt x="923290" y="66040"/>
                    <a:pt x="938530" y="100330"/>
                  </a:cubicBezTo>
                  <a:cubicBezTo>
                    <a:pt x="955040" y="137160"/>
                    <a:pt x="878840" y="267970"/>
                    <a:pt x="857250" y="273050"/>
                  </a:cubicBezTo>
                  <a:cubicBezTo>
                    <a:pt x="849630" y="275590"/>
                    <a:pt x="847090" y="261620"/>
                    <a:pt x="836930" y="256540"/>
                  </a:cubicBezTo>
                  <a:cubicBezTo>
                    <a:pt x="814070" y="246380"/>
                    <a:pt x="770890" y="240030"/>
                    <a:pt x="723900" y="236220"/>
                  </a:cubicBezTo>
                  <a:cubicBezTo>
                    <a:pt x="643890" y="228600"/>
                    <a:pt x="476250" y="242570"/>
                    <a:pt x="400050" y="233680"/>
                  </a:cubicBezTo>
                  <a:cubicBezTo>
                    <a:pt x="355600" y="228600"/>
                    <a:pt x="340360" y="217170"/>
                    <a:pt x="298450" y="210820"/>
                  </a:cubicBezTo>
                  <a:cubicBezTo>
                    <a:pt x="231140" y="200660"/>
                    <a:pt x="67310" y="234950"/>
                    <a:pt x="30480" y="190500"/>
                  </a:cubicBezTo>
                  <a:cubicBezTo>
                    <a:pt x="0" y="153670"/>
                    <a:pt x="49530" y="0"/>
                    <a:pt x="49530" y="0"/>
                  </a:cubicBezTo>
                </a:path>
              </a:pathLst>
            </a:custGeom>
            <a:solidFill>
              <a:srgbClr val="FFF234">
                <a:alpha val="49804"/>
              </a:srgbClr>
            </a:solidFill>
            <a:ln cap="sq">
              <a:noFill/>
              <a:prstDash val="solid"/>
              <a:miter/>
            </a:ln>
          </p:spPr>
        </p:sp>
      </p:grpSp>
      <p:grpSp>
        <p:nvGrpSpPr>
          <p:cNvPr name="Group 41" id="41"/>
          <p:cNvGrpSpPr/>
          <p:nvPr/>
        </p:nvGrpSpPr>
        <p:grpSpPr>
          <a:xfrm rot="0">
            <a:off x="8705850" y="6611303"/>
            <a:ext cx="754380" cy="238125"/>
            <a:chOff x="0" y="0"/>
            <a:chExt cx="1005840" cy="317500"/>
          </a:xfrm>
        </p:grpSpPr>
        <p:sp>
          <p:nvSpPr>
            <p:cNvPr name="Freeform 42" id="42"/>
            <p:cNvSpPr/>
            <p:nvPr/>
          </p:nvSpPr>
          <p:spPr>
            <a:xfrm flipH="false" flipV="false" rot="0">
              <a:off x="12700" y="0"/>
              <a:ext cx="979170" cy="323850"/>
            </a:xfrm>
            <a:custGeom>
              <a:avLst/>
              <a:gdLst/>
              <a:ahLst/>
              <a:cxnLst/>
              <a:rect r="r" b="b" t="t" l="l"/>
              <a:pathLst>
                <a:path h="323850" w="979170">
                  <a:moveTo>
                    <a:pt x="38100" y="73660"/>
                  </a:moveTo>
                  <a:cubicBezTo>
                    <a:pt x="519430" y="69850"/>
                    <a:pt x="529590" y="59690"/>
                    <a:pt x="574040" y="55880"/>
                  </a:cubicBezTo>
                  <a:cubicBezTo>
                    <a:pt x="657860" y="46990"/>
                    <a:pt x="891540" y="0"/>
                    <a:pt x="942340" y="50800"/>
                  </a:cubicBezTo>
                  <a:cubicBezTo>
                    <a:pt x="979170" y="87630"/>
                    <a:pt x="979170" y="204470"/>
                    <a:pt x="942340" y="241300"/>
                  </a:cubicBezTo>
                  <a:cubicBezTo>
                    <a:pt x="894080" y="290830"/>
                    <a:pt x="684530" y="237490"/>
                    <a:pt x="598170" y="245110"/>
                  </a:cubicBezTo>
                  <a:cubicBezTo>
                    <a:pt x="547370" y="248920"/>
                    <a:pt x="528320" y="260350"/>
                    <a:pt x="474980" y="264160"/>
                  </a:cubicBezTo>
                  <a:cubicBezTo>
                    <a:pt x="373380" y="273050"/>
                    <a:pt x="96520" y="323850"/>
                    <a:pt x="38100" y="266700"/>
                  </a:cubicBezTo>
                  <a:cubicBezTo>
                    <a:pt x="0" y="227330"/>
                    <a:pt x="38100" y="73660"/>
                    <a:pt x="38100" y="73660"/>
                  </a:cubicBezTo>
                </a:path>
              </a:pathLst>
            </a:custGeom>
            <a:solidFill>
              <a:srgbClr val="FFF234">
                <a:alpha val="49804"/>
              </a:srgbClr>
            </a:solidFill>
            <a:ln cap="sq">
              <a:noFill/>
              <a:prstDash val="solid"/>
              <a:miter/>
            </a:ln>
          </p:spPr>
        </p:sp>
      </p:grpSp>
      <p:grpSp>
        <p:nvGrpSpPr>
          <p:cNvPr name="Group 43" id="43"/>
          <p:cNvGrpSpPr/>
          <p:nvPr/>
        </p:nvGrpSpPr>
        <p:grpSpPr>
          <a:xfrm rot="0">
            <a:off x="8758238" y="6715125"/>
            <a:ext cx="701993" cy="220980"/>
            <a:chOff x="0" y="0"/>
            <a:chExt cx="935990" cy="294640"/>
          </a:xfrm>
        </p:grpSpPr>
        <p:sp>
          <p:nvSpPr>
            <p:cNvPr name="Freeform 44" id="44"/>
            <p:cNvSpPr/>
            <p:nvPr/>
          </p:nvSpPr>
          <p:spPr>
            <a:xfrm flipH="false" flipV="false" rot="0">
              <a:off x="7620" y="50800"/>
              <a:ext cx="920750" cy="283210"/>
            </a:xfrm>
            <a:custGeom>
              <a:avLst/>
              <a:gdLst/>
              <a:ahLst/>
              <a:cxnLst/>
              <a:rect r="r" b="b" t="t" l="l"/>
              <a:pathLst>
                <a:path h="283210" w="920750">
                  <a:moveTo>
                    <a:pt x="43180" y="0"/>
                  </a:moveTo>
                  <a:cubicBezTo>
                    <a:pt x="920750" y="43180"/>
                    <a:pt x="920750" y="148590"/>
                    <a:pt x="877570" y="190500"/>
                  </a:cubicBezTo>
                  <a:cubicBezTo>
                    <a:pt x="787400" y="280670"/>
                    <a:pt x="133350" y="283210"/>
                    <a:pt x="43180" y="193040"/>
                  </a:cubicBezTo>
                  <a:cubicBezTo>
                    <a:pt x="0" y="149860"/>
                    <a:pt x="43180" y="0"/>
                    <a:pt x="43180" y="0"/>
                  </a:cubicBezTo>
                </a:path>
              </a:pathLst>
            </a:custGeom>
            <a:solidFill>
              <a:srgbClr val="FFF234">
                <a:alpha val="49804"/>
              </a:srgbClr>
            </a:solidFill>
            <a:ln cap="sq">
              <a:noFill/>
              <a:prstDash val="solid"/>
              <a:miter/>
            </a:ln>
          </p:spPr>
        </p:sp>
      </p:grpSp>
      <p:grpSp>
        <p:nvGrpSpPr>
          <p:cNvPr name="Group 45" id="45"/>
          <p:cNvGrpSpPr/>
          <p:nvPr/>
        </p:nvGrpSpPr>
        <p:grpSpPr>
          <a:xfrm rot="0">
            <a:off x="8732520" y="6854190"/>
            <a:ext cx="710565" cy="238125"/>
            <a:chOff x="0" y="0"/>
            <a:chExt cx="947420" cy="317500"/>
          </a:xfrm>
        </p:grpSpPr>
        <p:sp>
          <p:nvSpPr>
            <p:cNvPr name="Freeform 46" id="46"/>
            <p:cNvSpPr/>
            <p:nvPr/>
          </p:nvSpPr>
          <p:spPr>
            <a:xfrm flipH="false" flipV="false" rot="0">
              <a:off x="34290" y="-13970"/>
              <a:ext cx="901700" cy="323850"/>
            </a:xfrm>
            <a:custGeom>
              <a:avLst/>
              <a:gdLst/>
              <a:ahLst/>
              <a:cxnLst/>
              <a:rect r="r" b="b" t="t" l="l"/>
              <a:pathLst>
                <a:path h="323850" w="901700">
                  <a:moveTo>
                    <a:pt x="16510" y="88900"/>
                  </a:moveTo>
                  <a:cubicBezTo>
                    <a:pt x="495300" y="60960"/>
                    <a:pt x="796290" y="0"/>
                    <a:pt x="862330" y="64770"/>
                  </a:cubicBezTo>
                  <a:cubicBezTo>
                    <a:pt x="901700" y="105410"/>
                    <a:pt x="901700" y="215900"/>
                    <a:pt x="862330" y="255270"/>
                  </a:cubicBezTo>
                  <a:cubicBezTo>
                    <a:pt x="793750" y="323850"/>
                    <a:pt x="458470" y="251460"/>
                    <a:pt x="307340" y="257810"/>
                  </a:cubicBezTo>
                  <a:cubicBezTo>
                    <a:pt x="201930" y="261620"/>
                    <a:pt x="83820" y="317500"/>
                    <a:pt x="38100" y="280670"/>
                  </a:cubicBezTo>
                  <a:cubicBezTo>
                    <a:pt x="0" y="248920"/>
                    <a:pt x="16510" y="88900"/>
                    <a:pt x="16510" y="88900"/>
                  </a:cubicBezTo>
                </a:path>
              </a:pathLst>
            </a:custGeom>
            <a:solidFill>
              <a:srgbClr val="FFF234">
                <a:alpha val="49804"/>
              </a:srgbClr>
            </a:solidFill>
            <a:ln cap="sq">
              <a:noFill/>
              <a:prstDash val="solid"/>
              <a:miter/>
            </a:ln>
          </p:spPr>
        </p:sp>
      </p:grpSp>
      <p:grpSp>
        <p:nvGrpSpPr>
          <p:cNvPr name="Group 47" id="47"/>
          <p:cNvGrpSpPr/>
          <p:nvPr/>
        </p:nvGrpSpPr>
        <p:grpSpPr>
          <a:xfrm rot="0">
            <a:off x="1109662" y="7080885"/>
            <a:ext cx="3396615" cy="254317"/>
            <a:chOff x="0" y="0"/>
            <a:chExt cx="4528820" cy="339090"/>
          </a:xfrm>
        </p:grpSpPr>
        <p:sp>
          <p:nvSpPr>
            <p:cNvPr name="Freeform 48" id="48"/>
            <p:cNvSpPr/>
            <p:nvPr/>
          </p:nvSpPr>
          <p:spPr>
            <a:xfrm flipH="false" flipV="false" rot="0">
              <a:off x="1270" y="50800"/>
              <a:ext cx="4512310" cy="358140"/>
            </a:xfrm>
            <a:custGeom>
              <a:avLst/>
              <a:gdLst/>
              <a:ahLst/>
              <a:cxnLst/>
              <a:rect r="r" b="b" t="t" l="l"/>
              <a:pathLst>
                <a:path h="358140" w="4512310">
                  <a:moveTo>
                    <a:pt x="49530" y="0"/>
                  </a:moveTo>
                  <a:cubicBezTo>
                    <a:pt x="2420620" y="5080"/>
                    <a:pt x="2463800" y="16510"/>
                    <a:pt x="2645410" y="21590"/>
                  </a:cubicBezTo>
                  <a:cubicBezTo>
                    <a:pt x="2978150" y="29210"/>
                    <a:pt x="3851910" y="6350"/>
                    <a:pt x="4061460" y="22860"/>
                  </a:cubicBezTo>
                  <a:cubicBezTo>
                    <a:pt x="4122420" y="27940"/>
                    <a:pt x="4130040" y="38100"/>
                    <a:pt x="4177030" y="41910"/>
                  </a:cubicBezTo>
                  <a:cubicBezTo>
                    <a:pt x="4253230" y="48260"/>
                    <a:pt x="4432300" y="1270"/>
                    <a:pt x="4476750" y="45720"/>
                  </a:cubicBezTo>
                  <a:cubicBezTo>
                    <a:pt x="4512310" y="81280"/>
                    <a:pt x="4512310" y="200660"/>
                    <a:pt x="4476750" y="236220"/>
                  </a:cubicBezTo>
                  <a:cubicBezTo>
                    <a:pt x="4431030" y="281940"/>
                    <a:pt x="4237990" y="238760"/>
                    <a:pt x="4161790" y="232410"/>
                  </a:cubicBezTo>
                  <a:cubicBezTo>
                    <a:pt x="4118610" y="227330"/>
                    <a:pt x="4113530" y="218440"/>
                    <a:pt x="4058920" y="213360"/>
                  </a:cubicBezTo>
                  <a:cubicBezTo>
                    <a:pt x="3858260" y="194310"/>
                    <a:pt x="2973070" y="219710"/>
                    <a:pt x="2641600" y="210820"/>
                  </a:cubicBezTo>
                  <a:cubicBezTo>
                    <a:pt x="2461260" y="207010"/>
                    <a:pt x="2419350" y="194310"/>
                    <a:pt x="2225040" y="190500"/>
                  </a:cubicBezTo>
                  <a:cubicBezTo>
                    <a:pt x="1784350" y="179070"/>
                    <a:pt x="215900" y="358140"/>
                    <a:pt x="49530" y="191770"/>
                  </a:cubicBezTo>
                  <a:cubicBezTo>
                    <a:pt x="0" y="142240"/>
                    <a:pt x="49530" y="0"/>
                    <a:pt x="49530" y="0"/>
                  </a:cubicBezTo>
                </a:path>
              </a:pathLst>
            </a:custGeom>
            <a:solidFill>
              <a:srgbClr val="FFF234">
                <a:alpha val="49804"/>
              </a:srgbClr>
            </a:solidFill>
            <a:ln cap="sq">
              <a:noFill/>
              <a:prstDash val="solid"/>
              <a:miter/>
            </a:ln>
          </p:spPr>
        </p:sp>
      </p:grpSp>
      <p:grpSp>
        <p:nvGrpSpPr>
          <p:cNvPr name="Group 49" id="49"/>
          <p:cNvGrpSpPr/>
          <p:nvPr/>
        </p:nvGrpSpPr>
        <p:grpSpPr>
          <a:xfrm rot="0">
            <a:off x="1075373" y="7271385"/>
            <a:ext cx="3830955" cy="254317"/>
            <a:chOff x="0" y="0"/>
            <a:chExt cx="5107940" cy="339090"/>
          </a:xfrm>
        </p:grpSpPr>
        <p:sp>
          <p:nvSpPr>
            <p:cNvPr name="Freeform 50" id="50"/>
            <p:cNvSpPr/>
            <p:nvPr/>
          </p:nvSpPr>
          <p:spPr>
            <a:xfrm flipH="false" flipV="false" rot="0">
              <a:off x="7620" y="45720"/>
              <a:ext cx="5083810" cy="283210"/>
            </a:xfrm>
            <a:custGeom>
              <a:avLst/>
              <a:gdLst/>
              <a:ahLst/>
              <a:cxnLst/>
              <a:rect r="r" b="b" t="t" l="l"/>
              <a:pathLst>
                <a:path h="283210" w="5083810">
                  <a:moveTo>
                    <a:pt x="43180" y="5080"/>
                  </a:moveTo>
                  <a:cubicBezTo>
                    <a:pt x="922020" y="10160"/>
                    <a:pt x="933450" y="21590"/>
                    <a:pt x="1065530" y="27940"/>
                  </a:cubicBezTo>
                  <a:cubicBezTo>
                    <a:pt x="1565910" y="50800"/>
                    <a:pt x="4271010" y="0"/>
                    <a:pt x="4659630" y="29210"/>
                  </a:cubicBezTo>
                  <a:cubicBezTo>
                    <a:pt x="4735830" y="34290"/>
                    <a:pt x="4742180" y="44450"/>
                    <a:pt x="4794250" y="48260"/>
                  </a:cubicBezTo>
                  <a:cubicBezTo>
                    <a:pt x="4866640" y="54610"/>
                    <a:pt x="5010150" y="11430"/>
                    <a:pt x="5049520" y="52070"/>
                  </a:cubicBezTo>
                  <a:cubicBezTo>
                    <a:pt x="5082540" y="86360"/>
                    <a:pt x="5083810" y="208280"/>
                    <a:pt x="5049520" y="242570"/>
                  </a:cubicBezTo>
                  <a:cubicBezTo>
                    <a:pt x="5007610" y="283210"/>
                    <a:pt x="4843780" y="243840"/>
                    <a:pt x="4771390" y="237490"/>
                  </a:cubicBezTo>
                  <a:cubicBezTo>
                    <a:pt x="4725670" y="233680"/>
                    <a:pt x="4723130" y="224790"/>
                    <a:pt x="4659630" y="219710"/>
                  </a:cubicBezTo>
                  <a:cubicBezTo>
                    <a:pt x="4298950" y="190500"/>
                    <a:pt x="1560830" y="241300"/>
                    <a:pt x="1062990" y="218440"/>
                  </a:cubicBezTo>
                  <a:cubicBezTo>
                    <a:pt x="932180" y="212090"/>
                    <a:pt x="920750" y="200660"/>
                    <a:pt x="815340" y="195580"/>
                  </a:cubicBezTo>
                  <a:cubicBezTo>
                    <a:pt x="629920" y="187960"/>
                    <a:pt x="128270" y="283210"/>
                    <a:pt x="43180" y="198120"/>
                  </a:cubicBezTo>
                  <a:cubicBezTo>
                    <a:pt x="0" y="154940"/>
                    <a:pt x="43180" y="5080"/>
                    <a:pt x="43180" y="5080"/>
                  </a:cubicBezTo>
                </a:path>
              </a:pathLst>
            </a:custGeom>
            <a:solidFill>
              <a:srgbClr val="FFF234">
                <a:alpha val="49804"/>
              </a:srgbClr>
            </a:solidFill>
            <a:ln cap="sq">
              <a:noFill/>
              <a:prstDash val="solid"/>
              <a:miter/>
            </a:ln>
          </p:spPr>
        </p:sp>
      </p:grpSp>
      <p:grpSp>
        <p:nvGrpSpPr>
          <p:cNvPr name="Group 51" id="51"/>
          <p:cNvGrpSpPr/>
          <p:nvPr/>
        </p:nvGrpSpPr>
        <p:grpSpPr>
          <a:xfrm rot="0">
            <a:off x="8792528" y="5097780"/>
            <a:ext cx="737235" cy="290512"/>
            <a:chOff x="0" y="0"/>
            <a:chExt cx="982980" cy="387350"/>
          </a:xfrm>
        </p:grpSpPr>
        <p:sp>
          <p:nvSpPr>
            <p:cNvPr name="Freeform 52" id="52"/>
            <p:cNvSpPr/>
            <p:nvPr/>
          </p:nvSpPr>
          <p:spPr>
            <a:xfrm flipH="false" flipV="false" rot="0">
              <a:off x="12700" y="19050"/>
              <a:ext cx="952500" cy="372110"/>
            </a:xfrm>
            <a:custGeom>
              <a:avLst/>
              <a:gdLst/>
              <a:ahLst/>
              <a:cxnLst/>
              <a:rect r="r" b="b" t="t" l="l"/>
              <a:pathLst>
                <a:path h="372110" w="952500">
                  <a:moveTo>
                    <a:pt x="919480" y="223520"/>
                  </a:moveTo>
                  <a:cubicBezTo>
                    <a:pt x="636270" y="252730"/>
                    <a:pt x="574040" y="279400"/>
                    <a:pt x="487680" y="290830"/>
                  </a:cubicBezTo>
                  <a:cubicBezTo>
                    <a:pt x="364490" y="308610"/>
                    <a:pt x="97790" y="372110"/>
                    <a:pt x="39370" y="316230"/>
                  </a:cubicBezTo>
                  <a:cubicBezTo>
                    <a:pt x="0" y="280670"/>
                    <a:pt x="7620" y="157480"/>
                    <a:pt x="38100" y="125730"/>
                  </a:cubicBezTo>
                  <a:cubicBezTo>
                    <a:pt x="68580" y="95250"/>
                    <a:pt x="162560" y="132080"/>
                    <a:pt x="219710" y="128270"/>
                  </a:cubicBezTo>
                  <a:cubicBezTo>
                    <a:pt x="273050" y="123190"/>
                    <a:pt x="313690" y="107950"/>
                    <a:pt x="368300" y="102870"/>
                  </a:cubicBezTo>
                  <a:cubicBezTo>
                    <a:pt x="435610" y="95250"/>
                    <a:pt x="529590" y="105410"/>
                    <a:pt x="591820" y="93980"/>
                  </a:cubicBezTo>
                  <a:cubicBezTo>
                    <a:pt x="638810" y="85090"/>
                    <a:pt x="664210" y="62230"/>
                    <a:pt x="709930" y="52070"/>
                  </a:cubicBezTo>
                  <a:cubicBezTo>
                    <a:pt x="769620" y="38100"/>
                    <a:pt x="885190" y="0"/>
                    <a:pt x="919480" y="31750"/>
                  </a:cubicBezTo>
                  <a:cubicBezTo>
                    <a:pt x="952500" y="60960"/>
                    <a:pt x="919480" y="223520"/>
                    <a:pt x="919480" y="223520"/>
                  </a:cubicBezTo>
                </a:path>
              </a:pathLst>
            </a:custGeom>
            <a:solidFill>
              <a:srgbClr val="FFF234">
                <a:alpha val="49804"/>
              </a:srgbClr>
            </a:solidFill>
            <a:ln cap="sq">
              <a:noFill/>
              <a:prstDash val="solid"/>
              <a:miter/>
            </a:ln>
          </p:spPr>
        </p:sp>
      </p:grpSp>
      <p:grpSp>
        <p:nvGrpSpPr>
          <p:cNvPr name="Group 53" id="53"/>
          <p:cNvGrpSpPr/>
          <p:nvPr/>
        </p:nvGrpSpPr>
        <p:grpSpPr>
          <a:xfrm rot="0">
            <a:off x="9276398" y="6431280"/>
            <a:ext cx="290512" cy="595312"/>
            <a:chOff x="0" y="0"/>
            <a:chExt cx="387350" cy="793750"/>
          </a:xfrm>
        </p:grpSpPr>
        <p:sp>
          <p:nvSpPr>
            <p:cNvPr name="Freeform 54" id="54"/>
            <p:cNvSpPr/>
            <p:nvPr/>
          </p:nvSpPr>
          <p:spPr>
            <a:xfrm flipH="false" flipV="false" rot="0">
              <a:off x="7620" y="24130"/>
              <a:ext cx="334010" cy="718820"/>
            </a:xfrm>
            <a:custGeom>
              <a:avLst/>
              <a:gdLst/>
              <a:ahLst/>
              <a:cxnLst/>
              <a:rect r="r" b="b" t="t" l="l"/>
              <a:pathLst>
                <a:path h="718820" w="334010">
                  <a:moveTo>
                    <a:pt x="234950" y="106680"/>
                  </a:moveTo>
                  <a:cubicBezTo>
                    <a:pt x="242570" y="345440"/>
                    <a:pt x="256540" y="389890"/>
                    <a:pt x="271780" y="431800"/>
                  </a:cubicBezTo>
                  <a:cubicBezTo>
                    <a:pt x="287020" y="471170"/>
                    <a:pt x="316230" y="508000"/>
                    <a:pt x="325120" y="542290"/>
                  </a:cubicBezTo>
                  <a:cubicBezTo>
                    <a:pt x="331470" y="568960"/>
                    <a:pt x="330200" y="598170"/>
                    <a:pt x="327660" y="621030"/>
                  </a:cubicBezTo>
                  <a:cubicBezTo>
                    <a:pt x="326390" y="637540"/>
                    <a:pt x="325120" y="651510"/>
                    <a:pt x="318770" y="665480"/>
                  </a:cubicBezTo>
                  <a:cubicBezTo>
                    <a:pt x="311150" y="678180"/>
                    <a:pt x="300990" y="690880"/>
                    <a:pt x="288290" y="699770"/>
                  </a:cubicBezTo>
                  <a:cubicBezTo>
                    <a:pt x="276860" y="708660"/>
                    <a:pt x="261620" y="715010"/>
                    <a:pt x="246380" y="717550"/>
                  </a:cubicBezTo>
                  <a:cubicBezTo>
                    <a:pt x="232410" y="718820"/>
                    <a:pt x="214630" y="717550"/>
                    <a:pt x="200660" y="712470"/>
                  </a:cubicBezTo>
                  <a:cubicBezTo>
                    <a:pt x="186690" y="707390"/>
                    <a:pt x="172720" y="698500"/>
                    <a:pt x="162560" y="688340"/>
                  </a:cubicBezTo>
                  <a:cubicBezTo>
                    <a:pt x="152400" y="676910"/>
                    <a:pt x="147320" y="666750"/>
                    <a:pt x="140970" y="647700"/>
                  </a:cubicBezTo>
                  <a:cubicBezTo>
                    <a:pt x="129540" y="614680"/>
                    <a:pt x="124460" y="560070"/>
                    <a:pt x="119380" y="500380"/>
                  </a:cubicBezTo>
                  <a:cubicBezTo>
                    <a:pt x="113030" y="412750"/>
                    <a:pt x="123190" y="254000"/>
                    <a:pt x="114300" y="170180"/>
                  </a:cubicBezTo>
                  <a:cubicBezTo>
                    <a:pt x="109220" y="119380"/>
                    <a:pt x="73660" y="73660"/>
                    <a:pt x="91440" y="48260"/>
                  </a:cubicBezTo>
                  <a:cubicBezTo>
                    <a:pt x="115570" y="17780"/>
                    <a:pt x="247650" y="0"/>
                    <a:pt x="280670" y="26670"/>
                  </a:cubicBezTo>
                  <a:cubicBezTo>
                    <a:pt x="311150" y="49530"/>
                    <a:pt x="300990" y="116840"/>
                    <a:pt x="304800" y="170180"/>
                  </a:cubicBezTo>
                  <a:cubicBezTo>
                    <a:pt x="311150" y="238760"/>
                    <a:pt x="300990" y="326390"/>
                    <a:pt x="304800" y="401320"/>
                  </a:cubicBezTo>
                  <a:cubicBezTo>
                    <a:pt x="309880" y="476250"/>
                    <a:pt x="334010" y="570230"/>
                    <a:pt x="327660" y="621030"/>
                  </a:cubicBezTo>
                  <a:cubicBezTo>
                    <a:pt x="325120" y="648970"/>
                    <a:pt x="317500" y="669290"/>
                    <a:pt x="306070" y="684530"/>
                  </a:cubicBezTo>
                  <a:cubicBezTo>
                    <a:pt x="295910" y="697230"/>
                    <a:pt x="281940" y="706120"/>
                    <a:pt x="269240" y="711200"/>
                  </a:cubicBezTo>
                  <a:cubicBezTo>
                    <a:pt x="255270" y="716280"/>
                    <a:pt x="238760" y="718820"/>
                    <a:pt x="223520" y="717550"/>
                  </a:cubicBezTo>
                  <a:cubicBezTo>
                    <a:pt x="208280" y="716280"/>
                    <a:pt x="193040" y="711200"/>
                    <a:pt x="180340" y="702310"/>
                  </a:cubicBezTo>
                  <a:cubicBezTo>
                    <a:pt x="167640" y="694690"/>
                    <a:pt x="158750" y="685800"/>
                    <a:pt x="149860" y="669290"/>
                  </a:cubicBezTo>
                  <a:cubicBezTo>
                    <a:pt x="134620" y="641350"/>
                    <a:pt x="134620" y="579120"/>
                    <a:pt x="119380" y="537210"/>
                  </a:cubicBezTo>
                  <a:cubicBezTo>
                    <a:pt x="104140" y="496570"/>
                    <a:pt x="73660" y="471170"/>
                    <a:pt x="60960" y="421640"/>
                  </a:cubicBezTo>
                  <a:cubicBezTo>
                    <a:pt x="39370" y="344170"/>
                    <a:pt x="0" y="152400"/>
                    <a:pt x="43180" y="106680"/>
                  </a:cubicBezTo>
                  <a:cubicBezTo>
                    <a:pt x="77470" y="71120"/>
                    <a:pt x="234950" y="106680"/>
                    <a:pt x="234950" y="106680"/>
                  </a:cubicBezTo>
                </a:path>
              </a:pathLst>
            </a:custGeom>
            <a:solidFill>
              <a:srgbClr val="FFF234">
                <a:alpha val="49804"/>
              </a:srgbClr>
            </a:solidFill>
            <a:ln cap="sq">
              <a:noFill/>
              <a:prstDash val="solid"/>
              <a:miter/>
            </a:ln>
          </p:spPr>
        </p:sp>
      </p:grpSp>
      <p:grpSp>
        <p:nvGrpSpPr>
          <p:cNvPr name="Group 55" id="55"/>
          <p:cNvGrpSpPr/>
          <p:nvPr/>
        </p:nvGrpSpPr>
        <p:grpSpPr>
          <a:xfrm rot="0">
            <a:off x="8681085" y="4247197"/>
            <a:ext cx="943927" cy="268605"/>
            <a:chOff x="0" y="0"/>
            <a:chExt cx="1258570" cy="358140"/>
          </a:xfrm>
        </p:grpSpPr>
        <p:sp>
          <p:nvSpPr>
            <p:cNvPr name="Freeform 56" id="56"/>
            <p:cNvSpPr/>
            <p:nvPr/>
          </p:nvSpPr>
          <p:spPr>
            <a:xfrm flipH="false" flipV="false" rot="0">
              <a:off x="50800" y="33020"/>
              <a:ext cx="1170940" cy="285750"/>
            </a:xfrm>
            <a:custGeom>
              <a:avLst/>
              <a:gdLst/>
              <a:ahLst/>
              <a:cxnLst/>
              <a:rect r="r" b="b" t="t" l="l"/>
              <a:pathLst>
                <a:path h="285750" w="1170940">
                  <a:moveTo>
                    <a:pt x="0" y="93980"/>
                  </a:moveTo>
                  <a:cubicBezTo>
                    <a:pt x="152400" y="40640"/>
                    <a:pt x="209550" y="29210"/>
                    <a:pt x="257810" y="24130"/>
                  </a:cubicBezTo>
                  <a:cubicBezTo>
                    <a:pt x="300990" y="19050"/>
                    <a:pt x="325120" y="19050"/>
                    <a:pt x="381000" y="17780"/>
                  </a:cubicBezTo>
                  <a:cubicBezTo>
                    <a:pt x="496570" y="15240"/>
                    <a:pt x="772160" y="0"/>
                    <a:pt x="914400" y="17780"/>
                  </a:cubicBezTo>
                  <a:cubicBezTo>
                    <a:pt x="1010920" y="30480"/>
                    <a:pt x="1136650" y="93980"/>
                    <a:pt x="1154430" y="81280"/>
                  </a:cubicBezTo>
                  <a:cubicBezTo>
                    <a:pt x="1159510" y="78740"/>
                    <a:pt x="1156970" y="64770"/>
                    <a:pt x="1156970" y="64770"/>
                  </a:cubicBezTo>
                  <a:cubicBezTo>
                    <a:pt x="1156970" y="64770"/>
                    <a:pt x="1170940" y="227330"/>
                    <a:pt x="1135380" y="254000"/>
                  </a:cubicBezTo>
                  <a:cubicBezTo>
                    <a:pt x="1096010" y="281940"/>
                    <a:pt x="1004570" y="217170"/>
                    <a:pt x="914400" y="208280"/>
                  </a:cubicBezTo>
                  <a:cubicBezTo>
                    <a:pt x="775970" y="194310"/>
                    <a:pt x="521970" y="200660"/>
                    <a:pt x="384810" y="208280"/>
                  </a:cubicBezTo>
                  <a:cubicBezTo>
                    <a:pt x="298450" y="213360"/>
                    <a:pt x="231140" y="217170"/>
                    <a:pt x="172720" y="232410"/>
                  </a:cubicBezTo>
                  <a:cubicBezTo>
                    <a:pt x="130810" y="242570"/>
                    <a:pt x="95250" y="285750"/>
                    <a:pt x="67310" y="273050"/>
                  </a:cubicBezTo>
                  <a:cubicBezTo>
                    <a:pt x="31750" y="257810"/>
                    <a:pt x="0" y="93980"/>
                    <a:pt x="0" y="93980"/>
                  </a:cubicBezTo>
                </a:path>
              </a:pathLst>
            </a:custGeom>
            <a:solidFill>
              <a:srgbClr val="FFF234">
                <a:alpha val="49804"/>
              </a:srgbClr>
            </a:solidFill>
            <a:ln cap="sq">
              <a:noFill/>
              <a:prstDash val="solid"/>
              <a:miter/>
            </a:ln>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2825412" y="7656195"/>
            <a:ext cx="94298" cy="220980"/>
            <a:chOff x="0" y="0"/>
            <a:chExt cx="125730" cy="294640"/>
          </a:xfrm>
        </p:grpSpPr>
        <p:sp>
          <p:nvSpPr>
            <p:cNvPr name="Freeform 3" id="3"/>
            <p:cNvSpPr/>
            <p:nvPr/>
          </p:nvSpPr>
          <p:spPr>
            <a:xfrm flipH="false" flipV="false" rot="0">
              <a:off x="50800" y="45720"/>
              <a:ext cx="40640" cy="198120"/>
            </a:xfrm>
            <a:custGeom>
              <a:avLst/>
              <a:gdLst/>
              <a:ahLst/>
              <a:cxnLst/>
              <a:rect r="r" b="b" t="t" l="l"/>
              <a:pathLst>
                <a:path h="198120" w="40640">
                  <a:moveTo>
                    <a:pt x="0" y="198120"/>
                  </a:moveTo>
                  <a:cubicBezTo>
                    <a:pt x="6350" y="1270"/>
                    <a:pt x="17780" y="0"/>
                    <a:pt x="24130" y="5080"/>
                  </a:cubicBezTo>
                  <a:cubicBezTo>
                    <a:pt x="40640" y="20320"/>
                    <a:pt x="24130" y="198120"/>
                    <a:pt x="24130" y="198120"/>
                  </a:cubicBezTo>
                </a:path>
              </a:pathLst>
            </a:custGeom>
            <a:solidFill>
              <a:srgbClr val="FFF234">
                <a:alpha val="49804"/>
              </a:srgbClr>
            </a:solidFill>
            <a:ln cap="sq">
              <a:noFill/>
              <a:prstDash val="solid"/>
              <a:miter/>
            </a:ln>
          </p:spPr>
        </p:sp>
      </p:grpSp>
      <p:sp>
        <p:nvSpPr>
          <p:cNvPr name="Freeform 4" id="4"/>
          <p:cNvSpPr/>
          <p:nvPr/>
        </p:nvSpPr>
        <p:spPr>
          <a:xfrm flipH="false" flipV="false" rot="0">
            <a:off x="9348788" y="2287256"/>
            <a:ext cx="8176695" cy="5368939"/>
          </a:xfrm>
          <a:custGeom>
            <a:avLst/>
            <a:gdLst/>
            <a:ahLst/>
            <a:cxnLst/>
            <a:rect r="r" b="b" t="t" l="l"/>
            <a:pathLst>
              <a:path h="5368939" w="8176695">
                <a:moveTo>
                  <a:pt x="0" y="0"/>
                </a:moveTo>
                <a:lnTo>
                  <a:pt x="8176694" y="0"/>
                </a:lnTo>
                <a:lnTo>
                  <a:pt x="8176694" y="5368939"/>
                </a:lnTo>
                <a:lnTo>
                  <a:pt x="0" y="5368939"/>
                </a:lnTo>
                <a:lnTo>
                  <a:pt x="0" y="0"/>
                </a:lnTo>
                <a:close/>
              </a:path>
            </a:pathLst>
          </a:custGeom>
          <a:blipFill>
            <a:blip r:embed="rId2"/>
            <a:stretch>
              <a:fillRect l="0" t="0" r="0" b="0"/>
            </a:stretch>
          </a:blipFill>
          <a:ln w="38100" cap="sq">
            <a:solidFill>
              <a:srgbClr val="000000"/>
            </a:solidFill>
            <a:prstDash val="lgDash"/>
            <a:miter/>
          </a:ln>
        </p:spPr>
      </p:sp>
      <p:sp>
        <p:nvSpPr>
          <p:cNvPr name="Freeform 5" id="5"/>
          <p:cNvSpPr/>
          <p:nvPr/>
        </p:nvSpPr>
        <p:spPr>
          <a:xfrm flipH="false" flipV="false" rot="0">
            <a:off x="840105" y="2287256"/>
            <a:ext cx="8093002" cy="5368939"/>
          </a:xfrm>
          <a:custGeom>
            <a:avLst/>
            <a:gdLst/>
            <a:ahLst/>
            <a:cxnLst/>
            <a:rect r="r" b="b" t="t" l="l"/>
            <a:pathLst>
              <a:path h="5368939" w="8093002">
                <a:moveTo>
                  <a:pt x="0" y="0"/>
                </a:moveTo>
                <a:lnTo>
                  <a:pt x="8093002" y="0"/>
                </a:lnTo>
                <a:lnTo>
                  <a:pt x="8093002" y="5368939"/>
                </a:lnTo>
                <a:lnTo>
                  <a:pt x="0" y="5368939"/>
                </a:lnTo>
                <a:lnTo>
                  <a:pt x="0" y="0"/>
                </a:lnTo>
                <a:close/>
              </a:path>
            </a:pathLst>
          </a:custGeom>
          <a:blipFill>
            <a:blip r:embed="rId3"/>
            <a:stretch>
              <a:fillRect l="0" t="0" r="0" b="0"/>
            </a:stretch>
          </a:blipFill>
          <a:ln w="38100" cap="sq">
            <a:solidFill>
              <a:srgbClr val="000000"/>
            </a:solidFill>
            <a:prstDash val="lgDash"/>
            <a:miter/>
          </a:ln>
        </p:spPr>
      </p:sp>
      <p:grpSp>
        <p:nvGrpSpPr>
          <p:cNvPr name="Group 6" id="6"/>
          <p:cNvGrpSpPr/>
          <p:nvPr/>
        </p:nvGrpSpPr>
        <p:grpSpPr>
          <a:xfrm rot="0">
            <a:off x="840105" y="7349490"/>
            <a:ext cx="918210" cy="306705"/>
            <a:chOff x="0" y="0"/>
            <a:chExt cx="1224280" cy="408940"/>
          </a:xfrm>
        </p:grpSpPr>
        <p:sp>
          <p:nvSpPr>
            <p:cNvPr name="Freeform 7" id="7"/>
            <p:cNvSpPr/>
            <p:nvPr/>
          </p:nvSpPr>
          <p:spPr>
            <a:xfrm flipH="false" flipV="false" rot="0">
              <a:off x="16510" y="21590"/>
              <a:ext cx="1167130" cy="355600"/>
            </a:xfrm>
            <a:custGeom>
              <a:avLst/>
              <a:gdLst/>
              <a:ahLst/>
              <a:cxnLst/>
              <a:rect r="r" b="b" t="t" l="l"/>
              <a:pathLst>
                <a:path h="355600" w="1167130">
                  <a:moveTo>
                    <a:pt x="58420" y="99060"/>
                  </a:moveTo>
                  <a:cubicBezTo>
                    <a:pt x="585470" y="149860"/>
                    <a:pt x="989330" y="106680"/>
                    <a:pt x="1002030" y="144780"/>
                  </a:cubicBezTo>
                  <a:cubicBezTo>
                    <a:pt x="1008380" y="162560"/>
                    <a:pt x="952500" y="204470"/>
                    <a:pt x="908050" y="219710"/>
                  </a:cubicBezTo>
                  <a:cubicBezTo>
                    <a:pt x="835660" y="245110"/>
                    <a:pt x="668020" y="213360"/>
                    <a:pt x="584200" y="219710"/>
                  </a:cubicBezTo>
                  <a:cubicBezTo>
                    <a:pt x="530860" y="223520"/>
                    <a:pt x="502920" y="233680"/>
                    <a:pt x="453390" y="238760"/>
                  </a:cubicBezTo>
                  <a:cubicBezTo>
                    <a:pt x="386080" y="243840"/>
                    <a:pt x="267970" y="232410"/>
                    <a:pt x="217170" y="242570"/>
                  </a:cubicBezTo>
                  <a:cubicBezTo>
                    <a:pt x="190500" y="246380"/>
                    <a:pt x="173990" y="271780"/>
                    <a:pt x="160020" y="264160"/>
                  </a:cubicBezTo>
                  <a:cubicBezTo>
                    <a:pt x="133350" y="248920"/>
                    <a:pt x="99060" y="110490"/>
                    <a:pt x="118110" y="77470"/>
                  </a:cubicBezTo>
                  <a:cubicBezTo>
                    <a:pt x="132080" y="54610"/>
                    <a:pt x="172720" y="58420"/>
                    <a:pt x="209550" y="53340"/>
                  </a:cubicBezTo>
                  <a:cubicBezTo>
                    <a:pt x="267970" y="44450"/>
                    <a:pt x="370840" y="53340"/>
                    <a:pt x="438150" y="48260"/>
                  </a:cubicBezTo>
                  <a:cubicBezTo>
                    <a:pt x="491490" y="44450"/>
                    <a:pt x="520700" y="33020"/>
                    <a:pt x="584200" y="29210"/>
                  </a:cubicBezTo>
                  <a:cubicBezTo>
                    <a:pt x="695960" y="22860"/>
                    <a:pt x="961390" y="0"/>
                    <a:pt x="1054100" y="34290"/>
                  </a:cubicBezTo>
                  <a:cubicBezTo>
                    <a:pt x="1099820" y="50800"/>
                    <a:pt x="1127760" y="77470"/>
                    <a:pt x="1145540" y="110490"/>
                  </a:cubicBezTo>
                  <a:cubicBezTo>
                    <a:pt x="1162050" y="142240"/>
                    <a:pt x="1167130" y="193040"/>
                    <a:pt x="1155700" y="228600"/>
                  </a:cubicBezTo>
                  <a:cubicBezTo>
                    <a:pt x="1145540" y="262890"/>
                    <a:pt x="1112520" y="302260"/>
                    <a:pt x="1079500" y="320040"/>
                  </a:cubicBezTo>
                  <a:cubicBezTo>
                    <a:pt x="1045210" y="339090"/>
                    <a:pt x="1008380" y="332740"/>
                    <a:pt x="952500" y="335280"/>
                  </a:cubicBezTo>
                  <a:cubicBezTo>
                    <a:pt x="845820" y="341630"/>
                    <a:pt x="643890" y="341630"/>
                    <a:pt x="490220" y="334010"/>
                  </a:cubicBezTo>
                  <a:cubicBezTo>
                    <a:pt x="337820" y="326390"/>
                    <a:pt x="86360" y="355600"/>
                    <a:pt x="34290" y="290830"/>
                  </a:cubicBezTo>
                  <a:cubicBezTo>
                    <a:pt x="0" y="247650"/>
                    <a:pt x="58420" y="99060"/>
                    <a:pt x="58420" y="99060"/>
                  </a:cubicBezTo>
                </a:path>
              </a:pathLst>
            </a:custGeom>
            <a:solidFill>
              <a:srgbClr val="FFF234">
                <a:alpha val="49804"/>
              </a:srgbClr>
            </a:solidFill>
            <a:ln cap="sq">
              <a:noFill/>
              <a:prstDash val="solid"/>
              <a:miter/>
            </a:ln>
          </p:spPr>
        </p:sp>
      </p:grpSp>
      <p:grpSp>
        <p:nvGrpSpPr>
          <p:cNvPr name="Group 8" id="8"/>
          <p:cNvGrpSpPr/>
          <p:nvPr/>
        </p:nvGrpSpPr>
        <p:grpSpPr>
          <a:xfrm rot="0">
            <a:off x="8062672" y="7392352"/>
            <a:ext cx="615315" cy="220980"/>
            <a:chOff x="0" y="0"/>
            <a:chExt cx="820420" cy="294640"/>
          </a:xfrm>
        </p:grpSpPr>
        <p:sp>
          <p:nvSpPr>
            <p:cNvPr name="Freeform 9" id="9"/>
            <p:cNvSpPr/>
            <p:nvPr/>
          </p:nvSpPr>
          <p:spPr>
            <a:xfrm flipH="false" flipV="false" rot="0">
              <a:off x="8890" y="50800"/>
              <a:ext cx="802640" cy="274320"/>
            </a:xfrm>
            <a:custGeom>
              <a:avLst/>
              <a:gdLst/>
              <a:ahLst/>
              <a:cxnLst/>
              <a:rect r="r" b="b" t="t" l="l"/>
              <a:pathLst>
                <a:path h="274320" w="802640">
                  <a:moveTo>
                    <a:pt x="41910" y="0"/>
                  </a:moveTo>
                  <a:cubicBezTo>
                    <a:pt x="802640" y="41910"/>
                    <a:pt x="802640" y="148590"/>
                    <a:pt x="760730" y="190500"/>
                  </a:cubicBezTo>
                  <a:cubicBezTo>
                    <a:pt x="679450" y="271780"/>
                    <a:pt x="124460" y="274320"/>
                    <a:pt x="41910" y="191770"/>
                  </a:cubicBezTo>
                  <a:cubicBezTo>
                    <a:pt x="0" y="149860"/>
                    <a:pt x="41910" y="0"/>
                    <a:pt x="41910" y="0"/>
                  </a:cubicBezTo>
                </a:path>
              </a:pathLst>
            </a:custGeom>
            <a:solidFill>
              <a:srgbClr val="FFF234">
                <a:alpha val="49804"/>
              </a:srgbClr>
            </a:solidFill>
            <a:ln cap="sq">
              <a:noFill/>
              <a:prstDash val="solid"/>
              <a:miter/>
            </a:ln>
          </p:spPr>
        </p:sp>
      </p:grpSp>
      <p:grpSp>
        <p:nvGrpSpPr>
          <p:cNvPr name="Group 10" id="10"/>
          <p:cNvGrpSpPr/>
          <p:nvPr/>
        </p:nvGrpSpPr>
        <p:grpSpPr>
          <a:xfrm rot="0">
            <a:off x="9348788" y="7435215"/>
            <a:ext cx="771525" cy="220980"/>
            <a:chOff x="0" y="0"/>
            <a:chExt cx="1028700" cy="294640"/>
          </a:xfrm>
        </p:grpSpPr>
        <p:sp>
          <p:nvSpPr>
            <p:cNvPr name="Freeform 11" id="11"/>
            <p:cNvSpPr/>
            <p:nvPr/>
          </p:nvSpPr>
          <p:spPr>
            <a:xfrm flipH="false" flipV="false" rot="0">
              <a:off x="7620" y="50800"/>
              <a:ext cx="1014730" cy="289560"/>
            </a:xfrm>
            <a:custGeom>
              <a:avLst/>
              <a:gdLst/>
              <a:ahLst/>
              <a:cxnLst/>
              <a:rect r="r" b="b" t="t" l="l"/>
              <a:pathLst>
                <a:path h="289560" w="1014730">
                  <a:moveTo>
                    <a:pt x="43180" y="0"/>
                  </a:moveTo>
                  <a:cubicBezTo>
                    <a:pt x="1014730" y="44450"/>
                    <a:pt x="1014730" y="147320"/>
                    <a:pt x="970280" y="190500"/>
                  </a:cubicBezTo>
                  <a:cubicBezTo>
                    <a:pt x="875030" y="287020"/>
                    <a:pt x="140970" y="289560"/>
                    <a:pt x="43180" y="193040"/>
                  </a:cubicBezTo>
                  <a:cubicBezTo>
                    <a:pt x="0" y="148590"/>
                    <a:pt x="43180" y="0"/>
                    <a:pt x="43180" y="0"/>
                  </a:cubicBezTo>
                </a:path>
              </a:pathLst>
            </a:custGeom>
            <a:solidFill>
              <a:srgbClr val="FFF234">
                <a:alpha val="49804"/>
              </a:srgbClr>
            </a:solidFill>
            <a:ln cap="sq">
              <a:noFill/>
              <a:prstDash val="solid"/>
              <a:miter/>
            </a:ln>
          </p:spPr>
        </p:sp>
      </p:grpSp>
      <p:grpSp>
        <p:nvGrpSpPr>
          <p:cNvPr name="Group 12" id="12"/>
          <p:cNvGrpSpPr/>
          <p:nvPr/>
        </p:nvGrpSpPr>
        <p:grpSpPr>
          <a:xfrm rot="0">
            <a:off x="16425862" y="7349490"/>
            <a:ext cx="867727" cy="272415"/>
            <a:chOff x="0" y="0"/>
            <a:chExt cx="1156970" cy="363220"/>
          </a:xfrm>
        </p:grpSpPr>
        <p:sp>
          <p:nvSpPr>
            <p:cNvPr name="Freeform 13" id="13"/>
            <p:cNvSpPr/>
            <p:nvPr/>
          </p:nvSpPr>
          <p:spPr>
            <a:xfrm flipH="false" flipV="false" rot="0">
              <a:off x="27940" y="10160"/>
              <a:ext cx="1112520" cy="344170"/>
            </a:xfrm>
            <a:custGeom>
              <a:avLst/>
              <a:gdLst/>
              <a:ahLst/>
              <a:cxnLst/>
              <a:rect r="r" b="b" t="t" l="l"/>
              <a:pathLst>
                <a:path h="344170" w="1112520">
                  <a:moveTo>
                    <a:pt x="22860" y="110490"/>
                  </a:moveTo>
                  <a:cubicBezTo>
                    <a:pt x="411480" y="85090"/>
                    <a:pt x="601980" y="97790"/>
                    <a:pt x="742950" y="86360"/>
                  </a:cubicBezTo>
                  <a:cubicBezTo>
                    <a:pt x="861060" y="77470"/>
                    <a:pt x="1019810" y="0"/>
                    <a:pt x="1069340" y="40640"/>
                  </a:cubicBezTo>
                  <a:cubicBezTo>
                    <a:pt x="1106170" y="71120"/>
                    <a:pt x="1112520" y="189230"/>
                    <a:pt x="1076960" y="231140"/>
                  </a:cubicBezTo>
                  <a:cubicBezTo>
                    <a:pt x="1027430" y="289560"/>
                    <a:pt x="826770" y="269240"/>
                    <a:pt x="704850" y="276860"/>
                  </a:cubicBezTo>
                  <a:cubicBezTo>
                    <a:pt x="586740" y="284480"/>
                    <a:pt x="468630" y="274320"/>
                    <a:pt x="355600" y="279400"/>
                  </a:cubicBezTo>
                  <a:cubicBezTo>
                    <a:pt x="247650" y="283210"/>
                    <a:pt x="88900" y="344170"/>
                    <a:pt x="38100" y="302260"/>
                  </a:cubicBezTo>
                  <a:cubicBezTo>
                    <a:pt x="0" y="267970"/>
                    <a:pt x="22860" y="110490"/>
                    <a:pt x="22860" y="110490"/>
                  </a:cubicBezTo>
                </a:path>
              </a:pathLst>
            </a:custGeom>
            <a:solidFill>
              <a:srgbClr val="FFF234">
                <a:alpha val="49804"/>
              </a:srgbClr>
            </a:solidFill>
            <a:ln cap="sq">
              <a:noFill/>
              <a:prstDash val="solid"/>
              <a:miter/>
            </a:ln>
          </p:spPr>
        </p:sp>
      </p:grpSp>
      <p:sp>
        <p:nvSpPr>
          <p:cNvPr name="TextBox 14" id="14"/>
          <p:cNvSpPr txBox="true"/>
          <p:nvPr/>
        </p:nvSpPr>
        <p:spPr>
          <a:xfrm rot="0">
            <a:off x="1028700" y="755824"/>
            <a:ext cx="16230600" cy="1031528"/>
          </a:xfrm>
          <a:prstGeom prst="rect">
            <a:avLst/>
          </a:prstGeom>
        </p:spPr>
        <p:txBody>
          <a:bodyPr anchor="t" rtlCol="false" tIns="0" lIns="0" bIns="0" rIns="0">
            <a:spAutoFit/>
          </a:bodyPr>
          <a:lstStyle/>
          <a:p>
            <a:pPr algn="ctr">
              <a:lnSpc>
                <a:spcPts val="3689"/>
              </a:lnSpc>
            </a:pPr>
            <a:r>
              <a:rPr lang="en-US" sz="3842">
                <a:solidFill>
                  <a:srgbClr val="000000"/>
                </a:solidFill>
                <a:latin typeface="Times New Roman Bold Italics"/>
              </a:rPr>
              <a:t>APPLYING LOGISTIC REGRESSION BY CONSIDERING CONFOUNDERS AND 1 FACTOR AT A TIME</a:t>
            </a:r>
          </a:p>
        </p:txBody>
      </p:sp>
      <p:sp>
        <p:nvSpPr>
          <p:cNvPr name="TextBox 15" id="15"/>
          <p:cNvSpPr txBox="true"/>
          <p:nvPr/>
        </p:nvSpPr>
        <p:spPr>
          <a:xfrm rot="0">
            <a:off x="1758315" y="8267700"/>
            <a:ext cx="15719128" cy="1301747"/>
          </a:xfrm>
          <a:prstGeom prst="rect">
            <a:avLst/>
          </a:prstGeom>
        </p:spPr>
        <p:txBody>
          <a:bodyPr anchor="t" rtlCol="false" tIns="0" lIns="0" bIns="0" rIns="0">
            <a:spAutoFit/>
          </a:bodyPr>
          <a:lstStyle/>
          <a:p>
            <a:pPr algn="l" marL="512791" indent="-256395" lvl="1">
              <a:lnSpc>
                <a:spcPts val="3325"/>
              </a:lnSpc>
              <a:buFont typeface="Arial"/>
              <a:buChar char="•"/>
            </a:pPr>
            <a:r>
              <a:rPr lang="en-US" sz="2375">
                <a:solidFill>
                  <a:srgbClr val="000000"/>
                </a:solidFill>
                <a:latin typeface="Times New Roman Bold"/>
              </a:rPr>
              <a:t>Factor 12</a:t>
            </a:r>
            <a:r>
              <a:rPr lang="en-US" sz="2375">
                <a:solidFill>
                  <a:srgbClr val="000000"/>
                </a:solidFill>
                <a:latin typeface="Times New Roman"/>
              </a:rPr>
              <a:t> and </a:t>
            </a:r>
            <a:r>
              <a:rPr lang="en-US" sz="2375">
                <a:solidFill>
                  <a:srgbClr val="000000"/>
                </a:solidFill>
                <a:latin typeface="Times New Roman Bold"/>
              </a:rPr>
              <a:t>Factor 16</a:t>
            </a:r>
            <a:r>
              <a:rPr lang="en-US" sz="2375">
                <a:solidFill>
                  <a:srgbClr val="000000"/>
                </a:solidFill>
                <a:latin typeface="Times New Roman"/>
              </a:rPr>
              <a:t> are most significant among 16 factors, with p-value of 0.0485 and 0.0151 (at 10%), respectively</a:t>
            </a:r>
          </a:p>
          <a:p>
            <a:pPr algn="l" marL="512791" indent="-256395" lvl="1">
              <a:lnSpc>
                <a:spcPts val="3325"/>
              </a:lnSpc>
              <a:buFont typeface="Arial"/>
              <a:buChar char="•"/>
            </a:pPr>
            <a:r>
              <a:rPr lang="en-US" sz="2375">
                <a:solidFill>
                  <a:srgbClr val="000000"/>
                </a:solidFill>
                <a:latin typeface="Times New Roman"/>
              </a:rPr>
              <a:t>Factor 12 contains food related to group “</a:t>
            </a:r>
            <a:r>
              <a:rPr lang="en-US" sz="2375">
                <a:solidFill>
                  <a:srgbClr val="000000"/>
                </a:solidFill>
                <a:latin typeface="Times New Roman Bold"/>
              </a:rPr>
              <a:t>Onions, Garlic, and Fish”</a:t>
            </a:r>
          </a:p>
          <a:p>
            <a:pPr algn="l" marL="512791" indent="-256395" lvl="1">
              <a:lnSpc>
                <a:spcPts val="3325"/>
              </a:lnSpc>
              <a:buFont typeface="Arial"/>
              <a:buChar char="•"/>
            </a:pPr>
            <a:r>
              <a:rPr lang="en-US" sz="2375">
                <a:solidFill>
                  <a:srgbClr val="000000"/>
                </a:solidFill>
                <a:latin typeface="Times New Roman"/>
              </a:rPr>
              <a:t>Factor 16 contains food related to group </a:t>
            </a:r>
            <a:r>
              <a:rPr lang="en-US" sz="2375">
                <a:solidFill>
                  <a:srgbClr val="000000"/>
                </a:solidFill>
                <a:latin typeface="Times New Roman Bold"/>
              </a:rPr>
              <a:t>“Alcohol and Snacks”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7192175" y="1028700"/>
            <a:ext cx="10067125" cy="8229600"/>
          </a:xfrm>
          <a:custGeom>
            <a:avLst/>
            <a:gdLst/>
            <a:ahLst/>
            <a:cxnLst/>
            <a:rect r="r" b="b" t="t" l="l"/>
            <a:pathLst>
              <a:path h="8229600" w="10067125">
                <a:moveTo>
                  <a:pt x="0" y="0"/>
                </a:moveTo>
                <a:lnTo>
                  <a:pt x="10067125" y="0"/>
                </a:lnTo>
                <a:lnTo>
                  <a:pt x="10067125" y="8229600"/>
                </a:lnTo>
                <a:lnTo>
                  <a:pt x="0" y="8229600"/>
                </a:lnTo>
                <a:lnTo>
                  <a:pt x="0" y="0"/>
                </a:lnTo>
                <a:close/>
              </a:path>
            </a:pathLst>
          </a:custGeom>
          <a:blipFill>
            <a:blip r:embed="rId2"/>
            <a:stretch>
              <a:fillRect l="0" t="0" r="0" b="0"/>
            </a:stretch>
          </a:blipFill>
          <a:ln w="47625" cap="rnd">
            <a:solidFill>
              <a:srgbClr val="000000"/>
            </a:solidFill>
            <a:prstDash val="lgDash"/>
            <a:round/>
          </a:ln>
        </p:spPr>
      </p:sp>
      <p:sp>
        <p:nvSpPr>
          <p:cNvPr name="TextBox 3" id="3"/>
          <p:cNvSpPr txBox="true"/>
          <p:nvPr/>
        </p:nvSpPr>
        <p:spPr>
          <a:xfrm rot="0">
            <a:off x="1028700" y="828675"/>
            <a:ext cx="5076979" cy="1915782"/>
          </a:xfrm>
          <a:prstGeom prst="rect">
            <a:avLst/>
          </a:prstGeom>
        </p:spPr>
        <p:txBody>
          <a:bodyPr anchor="t" rtlCol="false" tIns="0" lIns="0" bIns="0" rIns="0">
            <a:spAutoFit/>
          </a:bodyPr>
          <a:lstStyle/>
          <a:p>
            <a:pPr algn="ctr">
              <a:lnSpc>
                <a:spcPts val="7280"/>
              </a:lnSpc>
            </a:pPr>
            <a:r>
              <a:rPr lang="en-US" sz="5200">
                <a:solidFill>
                  <a:srgbClr val="E0B15E"/>
                </a:solidFill>
                <a:latin typeface="Times New Roman Bold Italics"/>
              </a:rPr>
              <a:t>Nutrient Based Analysis</a:t>
            </a:r>
          </a:p>
        </p:txBody>
      </p:sp>
      <p:sp>
        <p:nvSpPr>
          <p:cNvPr name="TextBox 4" id="4"/>
          <p:cNvSpPr txBox="true"/>
          <p:nvPr/>
        </p:nvSpPr>
        <p:spPr>
          <a:xfrm rot="0">
            <a:off x="1028700" y="4194182"/>
            <a:ext cx="5076979" cy="1793860"/>
          </a:xfrm>
          <a:prstGeom prst="rect">
            <a:avLst/>
          </a:prstGeom>
        </p:spPr>
        <p:txBody>
          <a:bodyPr anchor="t" rtlCol="false" tIns="0" lIns="0" bIns="0" rIns="0">
            <a:spAutoFit/>
          </a:bodyPr>
          <a:lstStyle/>
          <a:p>
            <a:pPr algn="just">
              <a:lnSpc>
                <a:spcPts val="3500"/>
              </a:lnSpc>
            </a:pPr>
            <a:r>
              <a:rPr lang="en-US" sz="2500">
                <a:solidFill>
                  <a:srgbClr val="000000"/>
                </a:solidFill>
                <a:latin typeface="Times New Roman"/>
              </a:rPr>
              <a:t>A posteriori approach to identify any pattern in dietary behaviour of Rheumatoid cases based on Nutrients Intake </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sp>
        <p:nvSpPr>
          <p:cNvPr name="TextBox 2" id="2"/>
          <p:cNvSpPr txBox="true"/>
          <p:nvPr/>
        </p:nvSpPr>
        <p:spPr>
          <a:xfrm rot="0">
            <a:off x="6605511" y="432796"/>
            <a:ext cx="5076979" cy="991857"/>
          </a:xfrm>
          <a:prstGeom prst="rect">
            <a:avLst/>
          </a:prstGeom>
        </p:spPr>
        <p:txBody>
          <a:bodyPr anchor="t" rtlCol="false" tIns="0" lIns="0" bIns="0" rIns="0">
            <a:spAutoFit/>
          </a:bodyPr>
          <a:lstStyle/>
          <a:p>
            <a:pPr algn="ctr">
              <a:lnSpc>
                <a:spcPts val="7280"/>
              </a:lnSpc>
            </a:pPr>
            <a:r>
              <a:rPr lang="en-US" sz="5200">
                <a:solidFill>
                  <a:srgbClr val="000000"/>
                </a:solidFill>
                <a:latin typeface="Times New Roman Bold Italics"/>
              </a:rPr>
              <a:t>Methodology</a:t>
            </a:r>
          </a:p>
        </p:txBody>
      </p:sp>
      <p:sp>
        <p:nvSpPr>
          <p:cNvPr name="TextBox 3" id="3"/>
          <p:cNvSpPr txBox="true"/>
          <p:nvPr/>
        </p:nvSpPr>
        <p:spPr>
          <a:xfrm rot="0">
            <a:off x="1028700" y="1634432"/>
            <a:ext cx="16230600" cy="6959601"/>
          </a:xfrm>
          <a:prstGeom prst="rect">
            <a:avLst/>
          </a:prstGeom>
        </p:spPr>
        <p:txBody>
          <a:bodyPr anchor="t" rtlCol="false" tIns="0" lIns="0" bIns="0" rIns="0">
            <a:spAutoFit/>
          </a:bodyPr>
          <a:lstStyle/>
          <a:p>
            <a:pPr algn="just">
              <a:lnSpc>
                <a:spcPts val="3924"/>
              </a:lnSpc>
            </a:pPr>
            <a:r>
              <a:rPr lang="en-US" sz="2499">
                <a:solidFill>
                  <a:srgbClr val="000000"/>
                </a:solidFill>
                <a:latin typeface="Times New Roman"/>
              </a:rPr>
              <a:t>1. Factorial Analysis on Nutrients</a:t>
            </a:r>
          </a:p>
          <a:p>
            <a:pPr algn="just">
              <a:lnSpc>
                <a:spcPts val="3924"/>
              </a:lnSpc>
            </a:pPr>
          </a:p>
          <a:p>
            <a:pPr algn="just">
              <a:lnSpc>
                <a:spcPts val="3924"/>
              </a:lnSpc>
            </a:pPr>
            <a:r>
              <a:rPr lang="en-US" sz="2499">
                <a:solidFill>
                  <a:srgbClr val="000000"/>
                </a:solidFill>
                <a:latin typeface="Times New Roman"/>
              </a:rPr>
              <a:t>2. </a:t>
            </a:r>
            <a:r>
              <a:rPr lang="en-US" sz="2499">
                <a:solidFill>
                  <a:srgbClr val="000000"/>
                </a:solidFill>
                <a:latin typeface="Times New Roman"/>
              </a:rPr>
              <a:t>Selecting Top Factors until a factor is able to explain 5% variance (Leads to 8 Factors)</a:t>
            </a:r>
          </a:p>
          <a:p>
            <a:pPr algn="just">
              <a:lnSpc>
                <a:spcPts val="3924"/>
              </a:lnSpc>
            </a:pPr>
          </a:p>
          <a:p>
            <a:pPr algn="just">
              <a:lnSpc>
                <a:spcPts val="3924"/>
              </a:lnSpc>
            </a:pPr>
            <a:r>
              <a:rPr lang="en-US" sz="2499">
                <a:solidFill>
                  <a:srgbClr val="000000"/>
                </a:solidFill>
                <a:latin typeface="Times New Roman"/>
              </a:rPr>
              <a:t>3. </a:t>
            </a:r>
            <a:r>
              <a:rPr lang="en-US" sz="2499">
                <a:solidFill>
                  <a:srgbClr val="000000"/>
                </a:solidFill>
                <a:latin typeface="Times New Roman"/>
              </a:rPr>
              <a:t>Plotting the Factor Means with Disease Activity (DAS28 / SDAI)</a:t>
            </a:r>
          </a:p>
          <a:p>
            <a:pPr algn="just" marL="1079489" indent="-359830" lvl="2">
              <a:lnSpc>
                <a:spcPts val="3924"/>
              </a:lnSpc>
              <a:buAutoNum type="alphaLcPeriod" startAt="1"/>
            </a:pPr>
            <a:r>
              <a:rPr lang="en-US" sz="2499">
                <a:solidFill>
                  <a:srgbClr val="000000"/>
                </a:solidFill>
                <a:latin typeface="Times New Roman"/>
              </a:rPr>
              <a:t>The Disease activity is collapsed into Remission and Active for the two parameters using value 2.6 for DAS28, and 3.3 for SDAI.</a:t>
            </a:r>
          </a:p>
          <a:p>
            <a:pPr algn="just">
              <a:lnSpc>
                <a:spcPts val="3924"/>
              </a:lnSpc>
            </a:pPr>
          </a:p>
          <a:p>
            <a:pPr algn="just">
              <a:lnSpc>
                <a:spcPts val="3924"/>
              </a:lnSpc>
            </a:pPr>
            <a:r>
              <a:rPr lang="en-US" sz="2499">
                <a:solidFill>
                  <a:srgbClr val="000000"/>
                </a:solidFill>
                <a:latin typeface="Times New Roman"/>
              </a:rPr>
              <a:t>4. Clustering using the Factors of Nutrients.</a:t>
            </a:r>
          </a:p>
          <a:p>
            <a:pPr algn="just">
              <a:lnSpc>
                <a:spcPts val="3924"/>
              </a:lnSpc>
            </a:pPr>
          </a:p>
          <a:p>
            <a:pPr algn="just">
              <a:lnSpc>
                <a:spcPts val="3924"/>
              </a:lnSpc>
            </a:pPr>
            <a:r>
              <a:rPr lang="en-US" sz="2499">
                <a:solidFill>
                  <a:srgbClr val="000000"/>
                </a:solidFill>
                <a:latin typeface="Times New Roman"/>
              </a:rPr>
              <a:t>5. </a:t>
            </a:r>
            <a:r>
              <a:rPr lang="en-US" sz="2499">
                <a:solidFill>
                  <a:srgbClr val="000000"/>
                </a:solidFill>
                <a:latin typeface="Times New Roman"/>
              </a:rPr>
              <a:t>Performing Logistic Regression on the confounders and the Factor Groups.</a:t>
            </a:r>
          </a:p>
          <a:p>
            <a:pPr algn="just">
              <a:lnSpc>
                <a:spcPts val="3924"/>
              </a:lnSpc>
            </a:pPr>
          </a:p>
          <a:p>
            <a:pPr algn="just">
              <a:lnSpc>
                <a:spcPts val="3924"/>
              </a:lnSpc>
            </a:pPr>
            <a:r>
              <a:rPr lang="en-US" sz="2499">
                <a:solidFill>
                  <a:srgbClr val="000000"/>
                </a:solidFill>
                <a:latin typeface="Times New Roman"/>
              </a:rPr>
              <a:t>For this, certain variables were transformed to simplify analysis into categorical variables, like present_drugs (combination basede on all drugs), past_drugs, Numbiologicals, BMI, etc.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451611" y="536437"/>
            <a:ext cx="17405746" cy="9151381"/>
          </a:xfrm>
          <a:custGeom>
            <a:avLst/>
            <a:gdLst/>
            <a:ahLst/>
            <a:cxnLst/>
            <a:rect r="r" b="b" t="t" l="l"/>
            <a:pathLst>
              <a:path h="9151381" w="17405746">
                <a:moveTo>
                  <a:pt x="0" y="0"/>
                </a:moveTo>
                <a:lnTo>
                  <a:pt x="17405746" y="0"/>
                </a:lnTo>
                <a:lnTo>
                  <a:pt x="17405746" y="9151381"/>
                </a:lnTo>
                <a:lnTo>
                  <a:pt x="0" y="9151381"/>
                </a:lnTo>
                <a:lnTo>
                  <a:pt x="0" y="0"/>
                </a:lnTo>
                <a:close/>
              </a:path>
            </a:pathLst>
          </a:custGeom>
          <a:blipFill>
            <a:blip r:embed="rId2"/>
            <a:stretch>
              <a:fillRect l="0" t="0" r="0" b="0"/>
            </a:stretch>
          </a:blipFill>
          <a:ln w="47625" cap="rnd">
            <a:solidFill>
              <a:srgbClr val="000000"/>
            </a:solidFill>
            <a:prstDash val="lgDash"/>
            <a:round/>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80308"/>
            <a:ext cx="7773473" cy="7577992"/>
          </a:xfrm>
          <a:custGeom>
            <a:avLst/>
            <a:gdLst/>
            <a:ahLst/>
            <a:cxnLst/>
            <a:rect r="r" b="b" t="t" l="l"/>
            <a:pathLst>
              <a:path h="7577992" w="7773473">
                <a:moveTo>
                  <a:pt x="0" y="0"/>
                </a:moveTo>
                <a:lnTo>
                  <a:pt x="7773473" y="0"/>
                </a:lnTo>
                <a:lnTo>
                  <a:pt x="7773473" y="7577992"/>
                </a:lnTo>
                <a:lnTo>
                  <a:pt x="0" y="7577992"/>
                </a:lnTo>
                <a:lnTo>
                  <a:pt x="0" y="0"/>
                </a:lnTo>
                <a:close/>
              </a:path>
            </a:pathLst>
          </a:custGeom>
          <a:blipFill>
            <a:blip r:embed="rId2"/>
            <a:stretch>
              <a:fillRect l="0" t="-617" r="-23873" b="0"/>
            </a:stretch>
          </a:blipFill>
          <a:ln w="47625" cap="rnd">
            <a:solidFill>
              <a:srgbClr val="000000"/>
            </a:solidFill>
            <a:prstDash val="lgDash"/>
            <a:round/>
          </a:ln>
        </p:spPr>
      </p:sp>
      <p:sp>
        <p:nvSpPr>
          <p:cNvPr name="Freeform 3" id="3"/>
          <p:cNvSpPr/>
          <p:nvPr/>
        </p:nvSpPr>
        <p:spPr>
          <a:xfrm flipH="false" flipV="false" rot="0">
            <a:off x="9007928" y="1680308"/>
            <a:ext cx="8187224" cy="7577992"/>
          </a:xfrm>
          <a:custGeom>
            <a:avLst/>
            <a:gdLst/>
            <a:ahLst/>
            <a:cxnLst/>
            <a:rect r="r" b="b" t="t" l="l"/>
            <a:pathLst>
              <a:path h="7577992" w="8187224">
                <a:moveTo>
                  <a:pt x="0" y="0"/>
                </a:moveTo>
                <a:lnTo>
                  <a:pt x="8187224" y="0"/>
                </a:lnTo>
                <a:lnTo>
                  <a:pt x="8187224" y="7577992"/>
                </a:lnTo>
                <a:lnTo>
                  <a:pt x="0" y="7577992"/>
                </a:lnTo>
                <a:lnTo>
                  <a:pt x="0" y="0"/>
                </a:lnTo>
                <a:close/>
              </a:path>
            </a:pathLst>
          </a:custGeom>
          <a:blipFill>
            <a:blip r:embed="rId3"/>
            <a:stretch>
              <a:fillRect l="0" t="0" r="0" b="0"/>
            </a:stretch>
          </a:blipFill>
          <a:ln w="47625" cap="rnd">
            <a:solidFill>
              <a:srgbClr val="000000"/>
            </a:solidFill>
            <a:prstDash val="lgDash"/>
            <a:round/>
          </a:ln>
        </p:spPr>
      </p:sp>
      <p:sp>
        <p:nvSpPr>
          <p:cNvPr name="TextBox 4" id="4"/>
          <p:cNvSpPr txBox="true"/>
          <p:nvPr/>
        </p:nvSpPr>
        <p:spPr>
          <a:xfrm rot="0">
            <a:off x="3036224" y="475316"/>
            <a:ext cx="11531898" cy="916292"/>
          </a:xfrm>
          <a:prstGeom prst="rect">
            <a:avLst/>
          </a:prstGeom>
        </p:spPr>
        <p:txBody>
          <a:bodyPr anchor="t" rtlCol="false" tIns="0" lIns="0" bIns="0" rIns="0">
            <a:spAutoFit/>
          </a:bodyPr>
          <a:lstStyle/>
          <a:p>
            <a:pPr algn="ctr">
              <a:lnSpc>
                <a:spcPts val="6720"/>
              </a:lnSpc>
            </a:pPr>
            <a:r>
              <a:rPr lang="en-US" sz="4800">
                <a:solidFill>
                  <a:srgbClr val="000000"/>
                </a:solidFill>
                <a:latin typeface="Times New Roman Bold Italics"/>
              </a:rPr>
              <a:t>Factor Loadings of Different Nutrients (1/2)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2380859">
            <a:off x="-1313287" y="7502544"/>
            <a:ext cx="2842082" cy="7461317"/>
            <a:chOff x="0" y="0"/>
            <a:chExt cx="660400" cy="1733748"/>
          </a:xfrm>
        </p:grpSpPr>
        <p:sp>
          <p:nvSpPr>
            <p:cNvPr name="Freeform 3" id="3"/>
            <p:cNvSpPr/>
            <p:nvPr/>
          </p:nvSpPr>
          <p:spPr>
            <a:xfrm flipH="false" flipV="false" rot="0">
              <a:off x="0" y="0"/>
              <a:ext cx="660400" cy="1733748"/>
            </a:xfrm>
            <a:custGeom>
              <a:avLst/>
              <a:gdLst/>
              <a:ahLst/>
              <a:cxnLst/>
              <a:rect r="r" b="b" t="t" l="l"/>
              <a:pathLst>
                <a:path h="173374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name="TextBox 4" id="4"/>
            <p:cNvSpPr txBox="true"/>
            <p:nvPr/>
          </p:nvSpPr>
          <p:spPr>
            <a:xfrm>
              <a:off x="0" y="98425"/>
              <a:ext cx="660400" cy="1635323"/>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2377137">
            <a:off x="-916789" y="4206328"/>
            <a:ext cx="1338510" cy="7384047"/>
            <a:chOff x="0" y="0"/>
            <a:chExt cx="660400" cy="3643174"/>
          </a:xfrm>
        </p:grpSpPr>
        <p:sp>
          <p:nvSpPr>
            <p:cNvPr name="Freeform 6" id="6"/>
            <p:cNvSpPr/>
            <p:nvPr/>
          </p:nvSpPr>
          <p:spPr>
            <a:xfrm flipH="false" flipV="false" rot="0">
              <a:off x="0" y="0"/>
              <a:ext cx="660400" cy="3643174"/>
            </a:xfrm>
            <a:custGeom>
              <a:avLst/>
              <a:gdLst/>
              <a:ahLst/>
              <a:cxnLst/>
              <a:rect r="r" b="b" t="t" l="l"/>
              <a:pathLst>
                <a:path h="364317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name="TextBox 7" id="7"/>
            <p:cNvSpPr txBox="true"/>
            <p:nvPr/>
          </p:nvSpPr>
          <p:spPr>
            <a:xfrm>
              <a:off x="0" y="98425"/>
              <a:ext cx="660400" cy="3544749"/>
            </a:xfrm>
            <a:prstGeom prst="rect">
              <a:avLst/>
            </a:prstGeom>
          </p:spPr>
          <p:txBody>
            <a:bodyPr anchor="ctr" rtlCol="false" tIns="50800" lIns="50800" bIns="50800" rIns="50800"/>
            <a:lstStyle/>
            <a:p>
              <a:pPr algn="ctr">
                <a:lnSpc>
                  <a:spcPts val="2590"/>
                </a:lnSpc>
              </a:pPr>
            </a:p>
          </p:txBody>
        </p:sp>
      </p:grpSp>
      <p:grpSp>
        <p:nvGrpSpPr>
          <p:cNvPr name="Group 8" id="8"/>
          <p:cNvGrpSpPr/>
          <p:nvPr/>
        </p:nvGrpSpPr>
        <p:grpSpPr>
          <a:xfrm rot="2377137">
            <a:off x="3012298" y="9449050"/>
            <a:ext cx="411277" cy="2198755"/>
            <a:chOff x="0" y="0"/>
            <a:chExt cx="660400" cy="3530606"/>
          </a:xfrm>
        </p:grpSpPr>
        <p:sp>
          <p:nvSpPr>
            <p:cNvPr name="Freeform 9" id="9"/>
            <p:cNvSpPr/>
            <p:nvPr/>
          </p:nvSpPr>
          <p:spPr>
            <a:xfrm flipH="false" flipV="false" rot="0">
              <a:off x="0" y="0"/>
              <a:ext cx="660400" cy="3530605"/>
            </a:xfrm>
            <a:custGeom>
              <a:avLst/>
              <a:gdLst/>
              <a:ahLst/>
              <a:cxnLst/>
              <a:rect r="r" b="b" t="t" l="l"/>
              <a:pathLst>
                <a:path h="353060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name="TextBox 10" id="10"/>
            <p:cNvSpPr txBox="true"/>
            <p:nvPr/>
          </p:nvSpPr>
          <p:spPr>
            <a:xfrm>
              <a:off x="0" y="98425"/>
              <a:ext cx="660400" cy="3432181"/>
            </a:xfrm>
            <a:prstGeom prst="rect">
              <a:avLst/>
            </a:prstGeom>
          </p:spPr>
          <p:txBody>
            <a:bodyPr anchor="ctr" rtlCol="false" tIns="50800" lIns="50800" bIns="50800" rIns="50800"/>
            <a:lstStyle/>
            <a:p>
              <a:pPr algn="ctr">
                <a:lnSpc>
                  <a:spcPts val="2590"/>
                </a:lnSpc>
              </a:pPr>
            </a:p>
          </p:txBody>
        </p:sp>
      </p:grpSp>
      <p:sp>
        <p:nvSpPr>
          <p:cNvPr name="AutoShape 11" id="11"/>
          <p:cNvSpPr/>
          <p:nvPr/>
        </p:nvSpPr>
        <p:spPr>
          <a:xfrm flipV="true">
            <a:off x="-2023730" y="7040723"/>
            <a:ext cx="3495899" cy="4260352"/>
          </a:xfrm>
          <a:prstGeom prst="line">
            <a:avLst/>
          </a:prstGeom>
          <a:ln cap="rnd" w="85725">
            <a:solidFill>
              <a:srgbClr val="E0B15E"/>
            </a:solidFill>
            <a:prstDash val="solid"/>
            <a:headEnd type="none" len="sm" w="sm"/>
            <a:tailEnd type="none" len="sm" w="sm"/>
          </a:ln>
        </p:spPr>
      </p:sp>
      <p:grpSp>
        <p:nvGrpSpPr>
          <p:cNvPr name="Group 12" id="12"/>
          <p:cNvGrpSpPr/>
          <p:nvPr/>
        </p:nvGrpSpPr>
        <p:grpSpPr>
          <a:xfrm rot="0">
            <a:off x="507779" y="2137248"/>
            <a:ext cx="6151393" cy="5761103"/>
            <a:chOff x="0" y="0"/>
            <a:chExt cx="10170278" cy="9525000"/>
          </a:xfrm>
        </p:grpSpPr>
        <p:sp>
          <p:nvSpPr>
            <p:cNvPr name="Freeform 13" id="13"/>
            <p:cNvSpPr/>
            <p:nvPr/>
          </p:nvSpPr>
          <p:spPr>
            <a:xfrm flipH="false" flipV="false" rot="0">
              <a:off x="0" y="0"/>
              <a:ext cx="10170278" cy="9525000"/>
            </a:xfrm>
            <a:custGeom>
              <a:avLst/>
              <a:gdLst/>
              <a:ahLst/>
              <a:cxnLst/>
              <a:rect r="r" b="b" t="t" l="l"/>
              <a:pathLst>
                <a:path h="9525000" w="10170278">
                  <a:moveTo>
                    <a:pt x="0" y="9042400"/>
                  </a:moveTo>
                  <a:lnTo>
                    <a:pt x="0" y="482600"/>
                  </a:lnTo>
                  <a:cubicBezTo>
                    <a:pt x="0" y="215900"/>
                    <a:pt x="345789" y="0"/>
                    <a:pt x="772941" y="0"/>
                  </a:cubicBezTo>
                  <a:lnTo>
                    <a:pt x="9397336" y="0"/>
                  </a:lnTo>
                  <a:cubicBezTo>
                    <a:pt x="9824488" y="0"/>
                    <a:pt x="10170278" y="217170"/>
                    <a:pt x="10170278" y="482600"/>
                  </a:cubicBezTo>
                  <a:lnTo>
                    <a:pt x="10170278" y="9042400"/>
                  </a:lnTo>
                  <a:cubicBezTo>
                    <a:pt x="10170278" y="9309100"/>
                    <a:pt x="9824488" y="9525000"/>
                    <a:pt x="9397336" y="9525000"/>
                  </a:cubicBezTo>
                  <a:lnTo>
                    <a:pt x="772941" y="9525000"/>
                  </a:lnTo>
                  <a:cubicBezTo>
                    <a:pt x="347823" y="9525000"/>
                    <a:pt x="0" y="9309100"/>
                    <a:pt x="0" y="9042400"/>
                  </a:cubicBezTo>
                  <a:close/>
                </a:path>
              </a:pathLst>
            </a:custGeom>
            <a:blipFill>
              <a:blip r:embed="rId2"/>
              <a:stretch>
                <a:fillRect l="-5757" t="0" r="-5757" b="0"/>
              </a:stretch>
            </a:blipFill>
          </p:spPr>
        </p:sp>
      </p:grpSp>
      <p:grpSp>
        <p:nvGrpSpPr>
          <p:cNvPr name="Group 14" id="14"/>
          <p:cNvGrpSpPr/>
          <p:nvPr/>
        </p:nvGrpSpPr>
        <p:grpSpPr>
          <a:xfrm rot="0">
            <a:off x="8719708" y="868819"/>
            <a:ext cx="5732866" cy="1268429"/>
            <a:chOff x="0" y="0"/>
            <a:chExt cx="1509891" cy="334072"/>
          </a:xfrm>
        </p:grpSpPr>
        <p:sp>
          <p:nvSpPr>
            <p:cNvPr name="Freeform 15" id="15"/>
            <p:cNvSpPr/>
            <p:nvPr/>
          </p:nvSpPr>
          <p:spPr>
            <a:xfrm flipH="false" flipV="false" rot="0">
              <a:off x="0" y="0"/>
              <a:ext cx="1509891" cy="334072"/>
            </a:xfrm>
            <a:custGeom>
              <a:avLst/>
              <a:gdLst/>
              <a:ahLst/>
              <a:cxnLst/>
              <a:rect r="r" b="b" t="t" l="l"/>
              <a:pathLst>
                <a:path h="334072" w="1509891">
                  <a:moveTo>
                    <a:pt x="45915" y="0"/>
                  </a:moveTo>
                  <a:lnTo>
                    <a:pt x="1463975" y="0"/>
                  </a:lnTo>
                  <a:cubicBezTo>
                    <a:pt x="1476153" y="0"/>
                    <a:pt x="1487832" y="4837"/>
                    <a:pt x="1496442" y="13448"/>
                  </a:cubicBezTo>
                  <a:cubicBezTo>
                    <a:pt x="1505053" y="22059"/>
                    <a:pt x="1509891" y="33738"/>
                    <a:pt x="1509891" y="45915"/>
                  </a:cubicBezTo>
                  <a:lnTo>
                    <a:pt x="1509891" y="288157"/>
                  </a:lnTo>
                  <a:cubicBezTo>
                    <a:pt x="1509891" y="313515"/>
                    <a:pt x="1489334" y="334072"/>
                    <a:pt x="1463975" y="334072"/>
                  </a:cubicBezTo>
                  <a:lnTo>
                    <a:pt x="45915" y="334072"/>
                  </a:lnTo>
                  <a:cubicBezTo>
                    <a:pt x="20557" y="334072"/>
                    <a:pt x="0" y="313515"/>
                    <a:pt x="0" y="288157"/>
                  </a:cubicBezTo>
                  <a:lnTo>
                    <a:pt x="0" y="45915"/>
                  </a:lnTo>
                  <a:cubicBezTo>
                    <a:pt x="0" y="20557"/>
                    <a:pt x="20557" y="0"/>
                    <a:pt x="45915" y="0"/>
                  </a:cubicBezTo>
                  <a:close/>
                </a:path>
              </a:pathLst>
            </a:custGeom>
            <a:solidFill>
              <a:srgbClr val="000000">
                <a:alpha val="0"/>
              </a:srgbClr>
            </a:solidFill>
            <a:ln cap="rnd">
              <a:noFill/>
              <a:prstDash val="solid"/>
              <a:round/>
            </a:ln>
          </p:spPr>
        </p:sp>
        <p:sp>
          <p:nvSpPr>
            <p:cNvPr name="TextBox 16" id="16"/>
            <p:cNvSpPr txBox="true"/>
            <p:nvPr/>
          </p:nvSpPr>
          <p:spPr>
            <a:xfrm>
              <a:off x="0" y="-114300"/>
              <a:ext cx="1509891" cy="448372"/>
            </a:xfrm>
            <a:prstGeom prst="rect">
              <a:avLst/>
            </a:prstGeom>
          </p:spPr>
          <p:txBody>
            <a:bodyPr anchor="ctr" rtlCol="false" tIns="50800" lIns="50800" bIns="50800" rIns="50800"/>
            <a:lstStyle/>
            <a:p>
              <a:pPr algn="ctr" marL="0" indent="0" lvl="0">
                <a:lnSpc>
                  <a:spcPts val="6535"/>
                </a:lnSpc>
                <a:spcBef>
                  <a:spcPct val="0"/>
                </a:spcBef>
              </a:pPr>
              <a:r>
                <a:rPr lang="en-US" sz="5446" u="sng">
                  <a:solidFill>
                    <a:srgbClr val="2B1511"/>
                  </a:solidFill>
                  <a:latin typeface="Times New Roman Bold Italics"/>
                </a:rPr>
                <a:t>Introducction</a:t>
              </a:r>
            </a:p>
          </p:txBody>
        </p:sp>
      </p:grpSp>
      <p:grpSp>
        <p:nvGrpSpPr>
          <p:cNvPr name="Group 17" id="17"/>
          <p:cNvGrpSpPr/>
          <p:nvPr/>
        </p:nvGrpSpPr>
        <p:grpSpPr>
          <a:xfrm rot="-8419140">
            <a:off x="16781988" y="-3913825"/>
            <a:ext cx="2842082" cy="7253346"/>
            <a:chOff x="0" y="0"/>
            <a:chExt cx="660400" cy="1685423"/>
          </a:xfrm>
        </p:grpSpPr>
        <p:sp>
          <p:nvSpPr>
            <p:cNvPr name="Freeform 18" id="18"/>
            <p:cNvSpPr/>
            <p:nvPr/>
          </p:nvSpPr>
          <p:spPr>
            <a:xfrm flipH="false" flipV="false" rot="0">
              <a:off x="0" y="0"/>
              <a:ext cx="660400" cy="1685423"/>
            </a:xfrm>
            <a:custGeom>
              <a:avLst/>
              <a:gdLst/>
              <a:ahLst/>
              <a:cxnLst/>
              <a:rect r="r" b="b" t="t" l="l"/>
              <a:pathLst>
                <a:path h="1685423"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85"/>
                  </a:cubicBezTo>
                  <a:lnTo>
                    <a:pt x="660400" y="1685423"/>
                  </a:lnTo>
                  <a:lnTo>
                    <a:pt x="0" y="1685423"/>
                  </a:lnTo>
                  <a:lnTo>
                    <a:pt x="0" y="348878"/>
                  </a:lnTo>
                  <a:cubicBezTo>
                    <a:pt x="1782" y="185660"/>
                    <a:pt x="93019" y="64045"/>
                    <a:pt x="220252" y="19070"/>
                  </a:cubicBezTo>
                  <a:close/>
                </a:path>
              </a:pathLst>
            </a:custGeom>
            <a:solidFill>
              <a:srgbClr val="E0B15E">
                <a:alpha val="43922"/>
              </a:srgbClr>
            </a:solidFill>
          </p:spPr>
        </p:sp>
        <p:sp>
          <p:nvSpPr>
            <p:cNvPr name="TextBox 19" id="19"/>
            <p:cNvSpPr txBox="true"/>
            <p:nvPr/>
          </p:nvSpPr>
          <p:spPr>
            <a:xfrm>
              <a:off x="0" y="98425"/>
              <a:ext cx="660400" cy="1586998"/>
            </a:xfrm>
            <a:prstGeom prst="rect">
              <a:avLst/>
            </a:prstGeom>
          </p:spPr>
          <p:txBody>
            <a:bodyPr anchor="ctr" rtlCol="false" tIns="50800" lIns="50800" bIns="50800" rIns="50800"/>
            <a:lstStyle/>
            <a:p>
              <a:pPr algn="ctr">
                <a:lnSpc>
                  <a:spcPts val="2590"/>
                </a:lnSpc>
              </a:pPr>
            </a:p>
          </p:txBody>
        </p:sp>
      </p:grpSp>
      <p:grpSp>
        <p:nvGrpSpPr>
          <p:cNvPr name="Group 20" id="20"/>
          <p:cNvGrpSpPr/>
          <p:nvPr/>
        </p:nvGrpSpPr>
        <p:grpSpPr>
          <a:xfrm rot="-8422862">
            <a:off x="18303618" y="-391052"/>
            <a:ext cx="1338510" cy="5875601"/>
            <a:chOff x="0" y="0"/>
            <a:chExt cx="660400" cy="2898930"/>
          </a:xfrm>
        </p:grpSpPr>
        <p:sp>
          <p:nvSpPr>
            <p:cNvPr name="Freeform 21" id="21"/>
            <p:cNvSpPr/>
            <p:nvPr/>
          </p:nvSpPr>
          <p:spPr>
            <a:xfrm flipH="false" flipV="false" rot="0">
              <a:off x="0" y="0"/>
              <a:ext cx="660400" cy="2898930"/>
            </a:xfrm>
            <a:custGeom>
              <a:avLst/>
              <a:gdLst/>
              <a:ahLst/>
              <a:cxnLst/>
              <a:rect r="r" b="b" t="t" l="l"/>
              <a:pathLst>
                <a:path h="289893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4841"/>
                  </a:cubicBezTo>
                  <a:lnTo>
                    <a:pt x="660400" y="2898930"/>
                  </a:lnTo>
                  <a:lnTo>
                    <a:pt x="0" y="2898930"/>
                  </a:lnTo>
                  <a:lnTo>
                    <a:pt x="0" y="376714"/>
                  </a:lnTo>
                  <a:cubicBezTo>
                    <a:pt x="1782" y="185660"/>
                    <a:pt x="93019" y="64045"/>
                    <a:pt x="220252" y="19070"/>
                  </a:cubicBezTo>
                  <a:close/>
                </a:path>
              </a:pathLst>
            </a:custGeom>
            <a:solidFill>
              <a:srgbClr val="E0B15E"/>
            </a:solidFill>
          </p:spPr>
        </p:sp>
        <p:sp>
          <p:nvSpPr>
            <p:cNvPr name="TextBox 22" id="22"/>
            <p:cNvSpPr txBox="true"/>
            <p:nvPr/>
          </p:nvSpPr>
          <p:spPr>
            <a:xfrm>
              <a:off x="0" y="98425"/>
              <a:ext cx="660400" cy="2800505"/>
            </a:xfrm>
            <a:prstGeom prst="rect">
              <a:avLst/>
            </a:prstGeom>
          </p:spPr>
          <p:txBody>
            <a:bodyPr anchor="ctr" rtlCol="false" tIns="50800" lIns="50800" bIns="50800" rIns="50800"/>
            <a:lstStyle/>
            <a:p>
              <a:pPr algn="ctr">
                <a:lnSpc>
                  <a:spcPts val="2590"/>
                </a:lnSpc>
              </a:pPr>
            </a:p>
          </p:txBody>
        </p:sp>
      </p:grpSp>
      <p:grpSp>
        <p:nvGrpSpPr>
          <p:cNvPr name="Group 23" id="23"/>
          <p:cNvGrpSpPr/>
          <p:nvPr/>
        </p:nvGrpSpPr>
        <p:grpSpPr>
          <a:xfrm rot="-8422862">
            <a:off x="14997526" y="-558072"/>
            <a:ext cx="411277" cy="1644511"/>
            <a:chOff x="0" y="0"/>
            <a:chExt cx="660400" cy="2640639"/>
          </a:xfrm>
        </p:grpSpPr>
        <p:sp>
          <p:nvSpPr>
            <p:cNvPr name="Freeform 24" id="24"/>
            <p:cNvSpPr/>
            <p:nvPr/>
          </p:nvSpPr>
          <p:spPr>
            <a:xfrm flipH="false" flipV="false" rot="0">
              <a:off x="0" y="0"/>
              <a:ext cx="660400" cy="2640639"/>
            </a:xfrm>
            <a:custGeom>
              <a:avLst/>
              <a:gdLst/>
              <a:ahLst/>
              <a:cxnLst/>
              <a:rect r="r" b="b" t="t" l="l"/>
              <a:pathLst>
                <a:path h="2640639"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9104"/>
                  </a:cubicBezTo>
                  <a:lnTo>
                    <a:pt x="660400" y="2640639"/>
                  </a:lnTo>
                  <a:lnTo>
                    <a:pt x="0" y="2640639"/>
                  </a:lnTo>
                  <a:lnTo>
                    <a:pt x="0" y="370789"/>
                  </a:lnTo>
                  <a:cubicBezTo>
                    <a:pt x="1782" y="185660"/>
                    <a:pt x="93019" y="64045"/>
                    <a:pt x="220252" y="19070"/>
                  </a:cubicBezTo>
                  <a:close/>
                </a:path>
              </a:pathLst>
            </a:custGeom>
            <a:solidFill>
              <a:srgbClr val="E0B15E"/>
            </a:solidFill>
          </p:spPr>
        </p:sp>
        <p:sp>
          <p:nvSpPr>
            <p:cNvPr name="TextBox 25" id="25"/>
            <p:cNvSpPr txBox="true"/>
            <p:nvPr/>
          </p:nvSpPr>
          <p:spPr>
            <a:xfrm>
              <a:off x="0" y="98425"/>
              <a:ext cx="660400" cy="2542214"/>
            </a:xfrm>
            <a:prstGeom prst="rect">
              <a:avLst/>
            </a:prstGeom>
          </p:spPr>
          <p:txBody>
            <a:bodyPr anchor="ctr" rtlCol="false" tIns="50800" lIns="50800" bIns="50800" rIns="50800"/>
            <a:lstStyle/>
            <a:p>
              <a:pPr algn="ctr">
                <a:lnSpc>
                  <a:spcPts val="2590"/>
                </a:lnSpc>
              </a:pPr>
            </a:p>
          </p:txBody>
        </p:sp>
      </p:grpSp>
      <p:sp>
        <p:nvSpPr>
          <p:cNvPr name="AutoShape 26" id="26"/>
          <p:cNvSpPr/>
          <p:nvPr/>
        </p:nvSpPr>
        <p:spPr>
          <a:xfrm flipH="true">
            <a:off x="17077631" y="-274996"/>
            <a:ext cx="3190486" cy="3827111"/>
          </a:xfrm>
          <a:prstGeom prst="line">
            <a:avLst/>
          </a:prstGeom>
          <a:ln cap="rnd" w="85725">
            <a:solidFill>
              <a:srgbClr val="E0B15E"/>
            </a:solidFill>
            <a:prstDash val="solid"/>
            <a:headEnd type="none" len="sm" w="sm"/>
            <a:tailEnd type="none" len="sm" w="sm"/>
          </a:ln>
        </p:spPr>
      </p:sp>
      <p:sp>
        <p:nvSpPr>
          <p:cNvPr name="TextBox 27" id="27"/>
          <p:cNvSpPr txBox="true"/>
          <p:nvPr/>
        </p:nvSpPr>
        <p:spPr>
          <a:xfrm rot="0">
            <a:off x="8719708" y="2707096"/>
            <a:ext cx="6944070" cy="6334174"/>
          </a:xfrm>
          <a:prstGeom prst="rect">
            <a:avLst/>
          </a:prstGeom>
        </p:spPr>
        <p:txBody>
          <a:bodyPr anchor="t" rtlCol="false" tIns="0" lIns="0" bIns="0" rIns="0">
            <a:spAutoFit/>
          </a:bodyPr>
          <a:lstStyle/>
          <a:p>
            <a:pPr algn="just">
              <a:lnSpc>
                <a:spcPts val="5048"/>
              </a:lnSpc>
            </a:pPr>
            <a:r>
              <a:rPr lang="en-US" sz="2699">
                <a:solidFill>
                  <a:srgbClr val="000000"/>
                </a:solidFill>
                <a:latin typeface="Times New Roman"/>
              </a:rPr>
              <a:t>is a chronic inflammatory disorder, it</a:t>
            </a:r>
            <a:r>
              <a:rPr lang="en-US" sz="2699">
                <a:solidFill>
                  <a:srgbClr val="000000"/>
                </a:solidFill>
                <a:latin typeface="Times New Roman Bold"/>
              </a:rPr>
              <a:t> affects</a:t>
            </a:r>
            <a:r>
              <a:rPr lang="en-US" sz="2699">
                <a:solidFill>
                  <a:srgbClr val="000000"/>
                </a:solidFill>
                <a:latin typeface="Times New Roman"/>
              </a:rPr>
              <a:t> between</a:t>
            </a:r>
            <a:r>
              <a:rPr lang="en-US" sz="2699">
                <a:solidFill>
                  <a:srgbClr val="000000"/>
                </a:solidFill>
                <a:latin typeface="Times New Roman Bold"/>
              </a:rPr>
              <a:t> 0.3% and 1.0%</a:t>
            </a:r>
            <a:r>
              <a:rPr lang="en-US" sz="2699">
                <a:solidFill>
                  <a:srgbClr val="000000"/>
                </a:solidFill>
                <a:latin typeface="Times New Roman"/>
              </a:rPr>
              <a:t> of the population. </a:t>
            </a:r>
          </a:p>
          <a:p>
            <a:pPr algn="just">
              <a:lnSpc>
                <a:spcPts val="5048"/>
              </a:lnSpc>
            </a:pPr>
            <a:r>
              <a:rPr lang="en-US" sz="2699">
                <a:solidFill>
                  <a:srgbClr val="000000"/>
                </a:solidFill>
                <a:latin typeface="Times New Roman"/>
              </a:rPr>
              <a:t> Rheumatoid arthritis affects the lining of your joints resulting in </a:t>
            </a:r>
            <a:r>
              <a:rPr lang="en-US" sz="2699">
                <a:solidFill>
                  <a:srgbClr val="000000"/>
                </a:solidFill>
                <a:latin typeface="Times New Roman Bold"/>
              </a:rPr>
              <a:t>bone erosion and joint deformity.</a:t>
            </a:r>
          </a:p>
          <a:p>
            <a:pPr algn="just">
              <a:lnSpc>
                <a:spcPts val="5048"/>
              </a:lnSpc>
            </a:pPr>
            <a:r>
              <a:rPr lang="en-US" sz="2699">
                <a:solidFill>
                  <a:srgbClr val="000000"/>
                </a:solidFill>
                <a:latin typeface="Times New Roman"/>
              </a:rPr>
              <a:t>The inflammation can damage </a:t>
            </a:r>
            <a:r>
              <a:rPr lang="en-US" sz="2699">
                <a:solidFill>
                  <a:srgbClr val="000000"/>
                </a:solidFill>
                <a:latin typeface="Times New Roman Bold"/>
              </a:rPr>
              <a:t>other parts of the body</a:t>
            </a:r>
            <a:r>
              <a:rPr lang="en-US" sz="2699">
                <a:solidFill>
                  <a:srgbClr val="000000"/>
                </a:solidFill>
                <a:latin typeface="Times New Roman"/>
              </a:rPr>
              <a:t> as well.</a:t>
            </a:r>
          </a:p>
          <a:p>
            <a:pPr algn="just">
              <a:lnSpc>
                <a:spcPts val="5048"/>
              </a:lnSpc>
            </a:pPr>
            <a:r>
              <a:rPr lang="en-US" sz="2699">
                <a:solidFill>
                  <a:srgbClr val="000000"/>
                </a:solidFill>
                <a:latin typeface="Times New Roman"/>
              </a:rPr>
              <a:t>Severe rheumatoid arthritis can even cause </a:t>
            </a:r>
            <a:r>
              <a:rPr lang="en-US" sz="2699">
                <a:solidFill>
                  <a:srgbClr val="000000"/>
                </a:solidFill>
                <a:latin typeface="Times New Roman Bold"/>
              </a:rPr>
              <a:t>physical disabilities</a:t>
            </a:r>
            <a:r>
              <a:rPr lang="en-US" sz="2699">
                <a:solidFill>
                  <a:srgbClr val="000000"/>
                </a:solidFill>
                <a:latin typeface="Times New Roman"/>
              </a:rPr>
              <a:t>.</a:t>
            </a:r>
          </a:p>
          <a:p>
            <a:pPr algn="just">
              <a:lnSpc>
                <a:spcPts val="4577"/>
              </a:lnSpc>
            </a:pPr>
          </a:p>
        </p:txBody>
      </p:sp>
      <p:sp>
        <p:nvSpPr>
          <p:cNvPr name="TextBox 28" id="28"/>
          <p:cNvSpPr txBox="true"/>
          <p:nvPr/>
        </p:nvSpPr>
        <p:spPr>
          <a:xfrm rot="0">
            <a:off x="8719708" y="2160810"/>
            <a:ext cx="5820152" cy="630136"/>
          </a:xfrm>
          <a:prstGeom prst="rect">
            <a:avLst/>
          </a:prstGeom>
        </p:spPr>
        <p:txBody>
          <a:bodyPr anchor="t" rtlCol="false" tIns="0" lIns="0" bIns="0" rIns="0">
            <a:spAutoFit/>
          </a:bodyPr>
          <a:lstStyle/>
          <a:p>
            <a:pPr algn="l">
              <a:lnSpc>
                <a:spcPts val="4643"/>
              </a:lnSpc>
            </a:pPr>
            <a:r>
              <a:rPr lang="en-US" sz="3316">
                <a:solidFill>
                  <a:srgbClr val="EF5241"/>
                </a:solidFill>
                <a:latin typeface="Times New Roman Bold"/>
              </a:rPr>
              <a:t>Rheumatoid arthritis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795433" y="1707570"/>
            <a:ext cx="5135024" cy="7550730"/>
          </a:xfrm>
          <a:custGeom>
            <a:avLst/>
            <a:gdLst/>
            <a:ahLst/>
            <a:cxnLst/>
            <a:rect r="r" b="b" t="t" l="l"/>
            <a:pathLst>
              <a:path h="7550730" w="5135024">
                <a:moveTo>
                  <a:pt x="0" y="0"/>
                </a:moveTo>
                <a:lnTo>
                  <a:pt x="5135025" y="0"/>
                </a:lnTo>
                <a:lnTo>
                  <a:pt x="5135025" y="7550730"/>
                </a:lnTo>
                <a:lnTo>
                  <a:pt x="0" y="7550730"/>
                </a:lnTo>
                <a:lnTo>
                  <a:pt x="0" y="0"/>
                </a:lnTo>
                <a:close/>
              </a:path>
            </a:pathLst>
          </a:custGeom>
          <a:blipFill>
            <a:blip r:embed="rId2"/>
            <a:stretch>
              <a:fillRect l="0" t="0" r="0" b="0"/>
            </a:stretch>
          </a:blipFill>
        </p:spPr>
      </p:sp>
      <p:sp>
        <p:nvSpPr>
          <p:cNvPr name="Freeform 3" id="3"/>
          <p:cNvSpPr/>
          <p:nvPr/>
        </p:nvSpPr>
        <p:spPr>
          <a:xfrm flipH="false" flipV="false" rot="0">
            <a:off x="6200704" y="3329641"/>
            <a:ext cx="12087296" cy="2353949"/>
          </a:xfrm>
          <a:custGeom>
            <a:avLst/>
            <a:gdLst/>
            <a:ahLst/>
            <a:cxnLst/>
            <a:rect r="r" b="b" t="t" l="l"/>
            <a:pathLst>
              <a:path h="2353949" w="12087296">
                <a:moveTo>
                  <a:pt x="0" y="0"/>
                </a:moveTo>
                <a:lnTo>
                  <a:pt x="12087296" y="0"/>
                </a:lnTo>
                <a:lnTo>
                  <a:pt x="12087296" y="2353948"/>
                </a:lnTo>
                <a:lnTo>
                  <a:pt x="0" y="2353948"/>
                </a:lnTo>
                <a:lnTo>
                  <a:pt x="0" y="0"/>
                </a:lnTo>
                <a:close/>
              </a:path>
            </a:pathLst>
          </a:custGeom>
          <a:blipFill>
            <a:blip r:embed="rId3"/>
            <a:stretch>
              <a:fillRect l="-160" t="-17489" r="0" b="0"/>
            </a:stretch>
          </a:blipFill>
        </p:spPr>
      </p:sp>
      <p:sp>
        <p:nvSpPr>
          <p:cNvPr name="Freeform 4" id="4"/>
          <p:cNvSpPr/>
          <p:nvPr/>
        </p:nvSpPr>
        <p:spPr>
          <a:xfrm flipH="false" flipV="false" rot="0">
            <a:off x="6453713" y="7378800"/>
            <a:ext cx="8976340" cy="1860949"/>
          </a:xfrm>
          <a:custGeom>
            <a:avLst/>
            <a:gdLst/>
            <a:ahLst/>
            <a:cxnLst/>
            <a:rect r="r" b="b" t="t" l="l"/>
            <a:pathLst>
              <a:path h="1860949" w="8976340">
                <a:moveTo>
                  <a:pt x="0" y="0"/>
                </a:moveTo>
                <a:lnTo>
                  <a:pt x="8976340" y="0"/>
                </a:lnTo>
                <a:lnTo>
                  <a:pt x="8976340" y="1860948"/>
                </a:lnTo>
                <a:lnTo>
                  <a:pt x="0" y="1860948"/>
                </a:lnTo>
                <a:lnTo>
                  <a:pt x="0" y="0"/>
                </a:lnTo>
                <a:close/>
              </a:path>
            </a:pathLst>
          </a:custGeom>
          <a:blipFill>
            <a:blip r:embed="rId4"/>
            <a:stretch>
              <a:fillRect l="0" t="0" r="0" b="0"/>
            </a:stretch>
          </a:blipFill>
        </p:spPr>
      </p:sp>
      <p:sp>
        <p:nvSpPr>
          <p:cNvPr name="TextBox 5" id="5"/>
          <p:cNvSpPr txBox="true"/>
          <p:nvPr/>
        </p:nvSpPr>
        <p:spPr>
          <a:xfrm rot="0">
            <a:off x="3154350" y="475316"/>
            <a:ext cx="11328302" cy="916292"/>
          </a:xfrm>
          <a:prstGeom prst="rect">
            <a:avLst/>
          </a:prstGeom>
        </p:spPr>
        <p:txBody>
          <a:bodyPr anchor="t" rtlCol="false" tIns="0" lIns="0" bIns="0" rIns="0">
            <a:spAutoFit/>
          </a:bodyPr>
          <a:lstStyle/>
          <a:p>
            <a:pPr algn="ctr">
              <a:lnSpc>
                <a:spcPts val="6720"/>
              </a:lnSpc>
            </a:pPr>
            <a:r>
              <a:rPr lang="en-US" sz="4800">
                <a:solidFill>
                  <a:srgbClr val="000000"/>
                </a:solidFill>
                <a:latin typeface="Times New Roman Bold"/>
              </a:rPr>
              <a:t>Factor Loadings of Different Nutrients (2/2) </a:t>
            </a:r>
          </a:p>
        </p:txBody>
      </p:sp>
      <p:sp>
        <p:nvSpPr>
          <p:cNvPr name="TextBox 6" id="6"/>
          <p:cNvSpPr txBox="true"/>
          <p:nvPr/>
        </p:nvSpPr>
        <p:spPr>
          <a:xfrm rot="0">
            <a:off x="6453713" y="2111815"/>
            <a:ext cx="11212242" cy="1033780"/>
          </a:xfrm>
          <a:prstGeom prst="rect">
            <a:avLst/>
          </a:prstGeom>
        </p:spPr>
        <p:txBody>
          <a:bodyPr anchor="t" rtlCol="false" tIns="0" lIns="0" bIns="0" rIns="0">
            <a:spAutoFit/>
          </a:bodyPr>
          <a:lstStyle/>
          <a:p>
            <a:pPr algn="ctr">
              <a:lnSpc>
                <a:spcPts val="3920"/>
              </a:lnSpc>
            </a:pPr>
            <a:r>
              <a:rPr lang="en-US" sz="2800">
                <a:solidFill>
                  <a:srgbClr val="000000"/>
                </a:solidFill>
                <a:latin typeface="Times New Roman Bold Italics"/>
              </a:rPr>
              <a:t>Proportion of Variance Explained and the Cumulative Variance </a:t>
            </a:r>
          </a:p>
          <a:p>
            <a:pPr algn="ctr">
              <a:lnSpc>
                <a:spcPts val="3920"/>
              </a:lnSpc>
            </a:pPr>
            <a:r>
              <a:rPr lang="en-US" sz="2800">
                <a:solidFill>
                  <a:srgbClr val="000000"/>
                </a:solidFill>
                <a:latin typeface="Times New Roman Bold Italics"/>
              </a:rPr>
              <a:t>(~77% by 8 Factors, &amp; 5.2% by the 8th factor alone)</a:t>
            </a:r>
          </a:p>
        </p:txBody>
      </p:sp>
      <p:sp>
        <p:nvSpPr>
          <p:cNvPr name="TextBox 7" id="7"/>
          <p:cNvSpPr txBox="true"/>
          <p:nvPr/>
        </p:nvSpPr>
        <p:spPr>
          <a:xfrm rot="0">
            <a:off x="5066694" y="6659419"/>
            <a:ext cx="11212242" cy="538480"/>
          </a:xfrm>
          <a:prstGeom prst="rect">
            <a:avLst/>
          </a:prstGeom>
        </p:spPr>
        <p:txBody>
          <a:bodyPr anchor="t" rtlCol="false" tIns="0" lIns="0" bIns="0" rIns="0">
            <a:spAutoFit/>
          </a:bodyPr>
          <a:lstStyle/>
          <a:p>
            <a:pPr algn="ctr">
              <a:lnSpc>
                <a:spcPts val="3920"/>
              </a:lnSpc>
            </a:pPr>
            <a:r>
              <a:rPr lang="en-US" sz="2800">
                <a:solidFill>
                  <a:srgbClr val="000000"/>
                </a:solidFill>
                <a:latin typeface="Times New Roman Bold Italics"/>
              </a:rPr>
              <a:t>Disease Activity Status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1079108" y="1583605"/>
            <a:ext cx="7792600" cy="4941877"/>
          </a:xfrm>
          <a:custGeom>
            <a:avLst/>
            <a:gdLst/>
            <a:ahLst/>
            <a:cxnLst/>
            <a:rect r="r" b="b" t="t" l="l"/>
            <a:pathLst>
              <a:path h="4941877" w="7792600">
                <a:moveTo>
                  <a:pt x="0" y="0"/>
                </a:moveTo>
                <a:lnTo>
                  <a:pt x="7792599" y="0"/>
                </a:lnTo>
                <a:lnTo>
                  <a:pt x="7792599" y="4941877"/>
                </a:lnTo>
                <a:lnTo>
                  <a:pt x="0" y="4941877"/>
                </a:lnTo>
                <a:lnTo>
                  <a:pt x="0" y="0"/>
                </a:lnTo>
                <a:close/>
              </a:path>
            </a:pathLst>
          </a:custGeom>
          <a:blipFill>
            <a:blip r:embed="rId2"/>
            <a:stretch>
              <a:fillRect l="0" t="0" r="0" b="0"/>
            </a:stretch>
          </a:blipFill>
          <a:ln w="47625" cap="rnd">
            <a:solidFill>
              <a:srgbClr val="000000"/>
            </a:solidFill>
            <a:prstDash val="lgDash"/>
            <a:round/>
          </a:ln>
        </p:spPr>
      </p:sp>
      <p:sp>
        <p:nvSpPr>
          <p:cNvPr name="AutoShape 3" id="3"/>
          <p:cNvSpPr/>
          <p:nvPr/>
        </p:nvSpPr>
        <p:spPr>
          <a:xfrm>
            <a:off x="4975407" y="2820321"/>
            <a:ext cx="1833212" cy="357453"/>
          </a:xfrm>
          <a:prstGeom prst="line">
            <a:avLst/>
          </a:prstGeom>
          <a:ln cap="flat" w="38100">
            <a:solidFill>
              <a:srgbClr val="000000"/>
            </a:solidFill>
            <a:prstDash val="solid"/>
            <a:headEnd type="none" len="sm" w="sm"/>
            <a:tailEnd type="arrow" len="sm" w="med"/>
          </a:ln>
        </p:spPr>
      </p:sp>
      <p:sp>
        <p:nvSpPr>
          <p:cNvPr name="AutoShape 4" id="4"/>
          <p:cNvSpPr/>
          <p:nvPr/>
        </p:nvSpPr>
        <p:spPr>
          <a:xfrm flipH="true">
            <a:off x="4383398" y="2809267"/>
            <a:ext cx="576097" cy="1058714"/>
          </a:xfrm>
          <a:prstGeom prst="line">
            <a:avLst/>
          </a:prstGeom>
          <a:ln cap="flat" w="38100">
            <a:solidFill>
              <a:srgbClr val="000000"/>
            </a:solidFill>
            <a:prstDash val="solid"/>
            <a:headEnd type="none" len="sm" w="sm"/>
            <a:tailEnd type="arrow" len="sm" w="med"/>
          </a:ln>
        </p:spPr>
      </p:sp>
      <p:sp>
        <p:nvSpPr>
          <p:cNvPr name="Freeform 5" id="5"/>
          <p:cNvSpPr/>
          <p:nvPr/>
        </p:nvSpPr>
        <p:spPr>
          <a:xfrm flipH="false" flipV="false" rot="0">
            <a:off x="9226584" y="1583605"/>
            <a:ext cx="7982308" cy="4941877"/>
          </a:xfrm>
          <a:custGeom>
            <a:avLst/>
            <a:gdLst/>
            <a:ahLst/>
            <a:cxnLst/>
            <a:rect r="r" b="b" t="t" l="l"/>
            <a:pathLst>
              <a:path h="4941877" w="7982308">
                <a:moveTo>
                  <a:pt x="0" y="0"/>
                </a:moveTo>
                <a:lnTo>
                  <a:pt x="7982308" y="0"/>
                </a:lnTo>
                <a:lnTo>
                  <a:pt x="7982308" y="4941877"/>
                </a:lnTo>
                <a:lnTo>
                  <a:pt x="0" y="4941877"/>
                </a:lnTo>
                <a:lnTo>
                  <a:pt x="0" y="0"/>
                </a:lnTo>
                <a:close/>
              </a:path>
            </a:pathLst>
          </a:custGeom>
          <a:blipFill>
            <a:blip r:embed="rId3"/>
            <a:stretch>
              <a:fillRect l="0" t="0" r="0" b="0"/>
            </a:stretch>
          </a:blipFill>
          <a:ln w="47625" cap="rnd">
            <a:solidFill>
              <a:srgbClr val="000000"/>
            </a:solidFill>
            <a:prstDash val="lgDash"/>
            <a:round/>
          </a:ln>
        </p:spPr>
      </p:sp>
      <p:sp>
        <p:nvSpPr>
          <p:cNvPr name="AutoShape 6" id="6"/>
          <p:cNvSpPr/>
          <p:nvPr/>
        </p:nvSpPr>
        <p:spPr>
          <a:xfrm>
            <a:off x="14373864" y="2356303"/>
            <a:ext cx="1087367" cy="821471"/>
          </a:xfrm>
          <a:prstGeom prst="line">
            <a:avLst/>
          </a:prstGeom>
          <a:ln cap="flat" w="38100">
            <a:solidFill>
              <a:srgbClr val="000000"/>
            </a:solidFill>
            <a:prstDash val="solid"/>
            <a:headEnd type="none" len="sm" w="sm"/>
            <a:tailEnd type="arrow" len="sm" w="med"/>
          </a:ln>
        </p:spPr>
      </p:sp>
      <p:sp>
        <p:nvSpPr>
          <p:cNvPr name="AutoShape 7" id="7"/>
          <p:cNvSpPr/>
          <p:nvPr/>
        </p:nvSpPr>
        <p:spPr>
          <a:xfrm flipH="true">
            <a:off x="13026319" y="2356303"/>
            <a:ext cx="1347545" cy="1511678"/>
          </a:xfrm>
          <a:prstGeom prst="line">
            <a:avLst/>
          </a:prstGeom>
          <a:ln cap="flat" w="38100">
            <a:solidFill>
              <a:srgbClr val="000000"/>
            </a:solidFill>
            <a:prstDash val="solid"/>
            <a:headEnd type="none" len="sm" w="sm"/>
            <a:tailEnd type="arrow" len="sm" w="med"/>
          </a:ln>
        </p:spPr>
      </p:sp>
      <p:sp>
        <p:nvSpPr>
          <p:cNvPr name="Freeform 8" id="8"/>
          <p:cNvSpPr/>
          <p:nvPr/>
        </p:nvSpPr>
        <p:spPr>
          <a:xfrm flipH="false" flipV="false" rot="0">
            <a:off x="589477" y="7196163"/>
            <a:ext cx="3417678" cy="2692228"/>
          </a:xfrm>
          <a:custGeom>
            <a:avLst/>
            <a:gdLst/>
            <a:ahLst/>
            <a:cxnLst/>
            <a:rect r="r" b="b" t="t" l="l"/>
            <a:pathLst>
              <a:path h="2692228" w="3417678">
                <a:moveTo>
                  <a:pt x="0" y="0"/>
                </a:moveTo>
                <a:lnTo>
                  <a:pt x="3417679" y="0"/>
                </a:lnTo>
                <a:lnTo>
                  <a:pt x="3417679" y="2692227"/>
                </a:lnTo>
                <a:lnTo>
                  <a:pt x="0" y="2692227"/>
                </a:lnTo>
                <a:lnTo>
                  <a:pt x="0" y="0"/>
                </a:lnTo>
                <a:close/>
              </a:path>
            </a:pathLst>
          </a:custGeom>
          <a:blipFill>
            <a:blip r:embed="rId4"/>
            <a:stretch>
              <a:fillRect l="0" t="0" r="0" b="0"/>
            </a:stretch>
          </a:blipFill>
        </p:spPr>
      </p:sp>
      <p:sp>
        <p:nvSpPr>
          <p:cNvPr name="Freeform 9" id="9"/>
          <p:cNvSpPr/>
          <p:nvPr/>
        </p:nvSpPr>
        <p:spPr>
          <a:xfrm flipH="false" flipV="false" rot="0">
            <a:off x="10957661" y="7171867"/>
            <a:ext cx="410179" cy="455606"/>
          </a:xfrm>
          <a:custGeom>
            <a:avLst/>
            <a:gdLst/>
            <a:ahLst/>
            <a:cxnLst/>
            <a:rect r="r" b="b" t="t" l="l"/>
            <a:pathLst>
              <a:path h="455606" w="410179">
                <a:moveTo>
                  <a:pt x="0" y="0"/>
                </a:moveTo>
                <a:lnTo>
                  <a:pt x="410180" y="0"/>
                </a:lnTo>
                <a:lnTo>
                  <a:pt x="410180" y="455606"/>
                </a:lnTo>
                <a:lnTo>
                  <a:pt x="0" y="455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4856686" y="565169"/>
            <a:ext cx="8002092" cy="765161"/>
          </a:xfrm>
          <a:prstGeom prst="rect">
            <a:avLst/>
          </a:prstGeom>
        </p:spPr>
        <p:txBody>
          <a:bodyPr anchor="t" rtlCol="false" tIns="0" lIns="0" bIns="0" rIns="0">
            <a:spAutoFit/>
          </a:bodyPr>
          <a:lstStyle/>
          <a:p>
            <a:pPr algn="ctr">
              <a:lnSpc>
                <a:spcPts val="5600"/>
              </a:lnSpc>
            </a:pPr>
            <a:r>
              <a:rPr lang="en-US" sz="4000">
                <a:solidFill>
                  <a:srgbClr val="000000"/>
                </a:solidFill>
                <a:latin typeface="Times New Roman Bold Italics"/>
              </a:rPr>
              <a:t>Disease Activity and Nutrient-Factors</a:t>
            </a:r>
          </a:p>
        </p:txBody>
      </p:sp>
      <p:sp>
        <p:nvSpPr>
          <p:cNvPr name="TextBox 11" id="11"/>
          <p:cNvSpPr txBox="true"/>
          <p:nvPr/>
        </p:nvSpPr>
        <p:spPr>
          <a:xfrm rot="0">
            <a:off x="4549064" y="7076617"/>
            <a:ext cx="5699041" cy="1210166"/>
          </a:xfrm>
          <a:prstGeom prst="rect">
            <a:avLst/>
          </a:prstGeom>
        </p:spPr>
        <p:txBody>
          <a:bodyPr anchor="t" rtlCol="false" tIns="0" lIns="0" bIns="0" rIns="0">
            <a:spAutoFit/>
          </a:bodyPr>
          <a:lstStyle/>
          <a:p>
            <a:pPr algn="just">
              <a:lnSpc>
                <a:spcPts val="3122"/>
              </a:lnSpc>
            </a:pPr>
            <a:r>
              <a:rPr lang="en-US" sz="2230">
                <a:solidFill>
                  <a:srgbClr val="000000"/>
                </a:solidFill>
                <a:latin typeface="Times New Roman Bold Italics"/>
              </a:rPr>
              <a:t>These nutrients found are in soy products, tea, cocoa, fruits, berries, etc. Majorly they have anti-inflammation and antioxidant properties.</a:t>
            </a:r>
            <a:r>
              <a:rPr lang="en-US" sz="2230">
                <a:solidFill>
                  <a:srgbClr val="000000"/>
                </a:solidFill>
                <a:latin typeface="Times New Roman Bold Italics"/>
              </a:rPr>
              <a:t> </a:t>
            </a:r>
          </a:p>
        </p:txBody>
      </p:sp>
      <p:sp>
        <p:nvSpPr>
          <p:cNvPr name="TextBox 12" id="12"/>
          <p:cNvSpPr txBox="true"/>
          <p:nvPr/>
        </p:nvSpPr>
        <p:spPr>
          <a:xfrm rot="0">
            <a:off x="11553857" y="7110438"/>
            <a:ext cx="5168799" cy="1843478"/>
          </a:xfrm>
          <a:prstGeom prst="rect">
            <a:avLst/>
          </a:prstGeom>
        </p:spPr>
        <p:txBody>
          <a:bodyPr anchor="t" rtlCol="false" tIns="0" lIns="0" bIns="0" rIns="0">
            <a:spAutoFit/>
          </a:bodyPr>
          <a:lstStyle/>
          <a:p>
            <a:pPr algn="just">
              <a:lnSpc>
                <a:spcPts val="2865"/>
              </a:lnSpc>
            </a:pPr>
            <a:r>
              <a:rPr lang="en-US" sz="2047">
                <a:solidFill>
                  <a:srgbClr val="000000"/>
                </a:solidFill>
                <a:latin typeface="Times New Roman Bold Italics"/>
              </a:rPr>
              <a:t>All of them have antioxidant and anti-inflammatory properties.</a:t>
            </a:r>
          </a:p>
          <a:p>
            <a:pPr algn="just">
              <a:lnSpc>
                <a:spcPts val="2865"/>
              </a:lnSpc>
            </a:pPr>
            <a:r>
              <a:rPr lang="en-US" sz="2047">
                <a:solidFill>
                  <a:srgbClr val="000000"/>
                </a:solidFill>
                <a:latin typeface="Times New Roman Bold Italics"/>
              </a:rPr>
              <a:t>As evident from the data also, patients with Active disease are consuming more of these (at least on the face of it).</a:t>
            </a:r>
          </a:p>
        </p:txBody>
      </p:sp>
      <p:sp>
        <p:nvSpPr>
          <p:cNvPr name="TextBox 13" id="13"/>
          <p:cNvSpPr txBox="true"/>
          <p:nvPr/>
        </p:nvSpPr>
        <p:spPr>
          <a:xfrm rot="0">
            <a:off x="4383398" y="9201150"/>
            <a:ext cx="12166890" cy="480761"/>
          </a:xfrm>
          <a:prstGeom prst="rect">
            <a:avLst/>
          </a:prstGeom>
        </p:spPr>
        <p:txBody>
          <a:bodyPr anchor="t" rtlCol="false" tIns="0" lIns="0" bIns="0" rIns="0">
            <a:spAutoFit/>
          </a:bodyPr>
          <a:lstStyle/>
          <a:p>
            <a:pPr algn="just">
              <a:lnSpc>
                <a:spcPts val="1851"/>
              </a:lnSpc>
            </a:pPr>
            <a:r>
              <a:rPr lang="en-US" sz="1322">
                <a:solidFill>
                  <a:srgbClr val="000000"/>
                </a:solidFill>
                <a:latin typeface="Times New Roman Bold Italics"/>
              </a:rPr>
              <a:t>*Note: There are other anti-inflammatory Nutrients which do show less consumption by Disease Active Patients. One Reason could be that the selected ones just majorly from Soy Products, and tea/caffe. But for more details, we need to study the nutrients in detail.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65318"/>
            <a:ext cx="9089517" cy="5767515"/>
          </a:xfrm>
          <a:custGeom>
            <a:avLst/>
            <a:gdLst/>
            <a:ahLst/>
            <a:cxnLst/>
            <a:rect r="r" b="b" t="t" l="l"/>
            <a:pathLst>
              <a:path h="5767515" w="9089517">
                <a:moveTo>
                  <a:pt x="0" y="0"/>
                </a:moveTo>
                <a:lnTo>
                  <a:pt x="9089517" y="0"/>
                </a:lnTo>
                <a:lnTo>
                  <a:pt x="9089517" y="5767515"/>
                </a:lnTo>
                <a:lnTo>
                  <a:pt x="0" y="5767515"/>
                </a:lnTo>
                <a:lnTo>
                  <a:pt x="0" y="0"/>
                </a:lnTo>
                <a:close/>
              </a:path>
            </a:pathLst>
          </a:custGeom>
          <a:blipFill>
            <a:blip r:embed="rId2"/>
            <a:stretch>
              <a:fillRect l="0" t="0" r="0" b="0"/>
            </a:stretch>
          </a:blipFill>
          <a:ln w="47625" cap="rnd">
            <a:solidFill>
              <a:srgbClr val="000000"/>
            </a:solidFill>
            <a:prstDash val="lgDash"/>
            <a:round/>
          </a:ln>
        </p:spPr>
      </p:sp>
      <p:sp>
        <p:nvSpPr>
          <p:cNvPr name="Freeform 3" id="3"/>
          <p:cNvSpPr/>
          <p:nvPr/>
        </p:nvSpPr>
        <p:spPr>
          <a:xfrm flipH="false" flipV="false" rot="0">
            <a:off x="8169783" y="7040025"/>
            <a:ext cx="9089517" cy="2218275"/>
          </a:xfrm>
          <a:custGeom>
            <a:avLst/>
            <a:gdLst/>
            <a:ahLst/>
            <a:cxnLst/>
            <a:rect r="r" b="b" t="t" l="l"/>
            <a:pathLst>
              <a:path h="2218275" w="9089517">
                <a:moveTo>
                  <a:pt x="0" y="0"/>
                </a:moveTo>
                <a:lnTo>
                  <a:pt x="9089517" y="0"/>
                </a:lnTo>
                <a:lnTo>
                  <a:pt x="9089517" y="2218275"/>
                </a:lnTo>
                <a:lnTo>
                  <a:pt x="0" y="2218275"/>
                </a:lnTo>
                <a:lnTo>
                  <a:pt x="0" y="0"/>
                </a:lnTo>
                <a:close/>
              </a:path>
            </a:pathLst>
          </a:custGeom>
          <a:blipFill>
            <a:blip r:embed="rId3"/>
            <a:stretch>
              <a:fillRect l="0" t="0" r="0" b="0"/>
            </a:stretch>
          </a:blipFill>
          <a:ln w="47625" cap="rnd">
            <a:solidFill>
              <a:srgbClr val="000000"/>
            </a:solidFill>
            <a:prstDash val="lgDash"/>
            <a:round/>
          </a:ln>
        </p:spPr>
      </p:sp>
      <p:sp>
        <p:nvSpPr>
          <p:cNvPr name="TextBox 4" id="4"/>
          <p:cNvSpPr txBox="true"/>
          <p:nvPr/>
        </p:nvSpPr>
        <p:spPr>
          <a:xfrm rot="0">
            <a:off x="5603979" y="493115"/>
            <a:ext cx="7597378" cy="890270"/>
          </a:xfrm>
          <a:prstGeom prst="rect">
            <a:avLst/>
          </a:prstGeom>
        </p:spPr>
        <p:txBody>
          <a:bodyPr anchor="t" rtlCol="false" tIns="0" lIns="0" bIns="0" rIns="0">
            <a:spAutoFit/>
          </a:bodyPr>
          <a:lstStyle/>
          <a:p>
            <a:pPr algn="ctr">
              <a:lnSpc>
                <a:spcPts val="6580"/>
              </a:lnSpc>
            </a:pPr>
            <a:r>
              <a:rPr lang="en-US" sz="4700">
                <a:solidFill>
                  <a:srgbClr val="000000"/>
                </a:solidFill>
                <a:latin typeface="Times New Roman Bold Italics"/>
              </a:rPr>
              <a:t>Clustering on Nutrient Factors</a:t>
            </a:r>
          </a:p>
        </p:txBody>
      </p:sp>
      <p:sp>
        <p:nvSpPr>
          <p:cNvPr name="TextBox 5" id="5"/>
          <p:cNvSpPr txBox="true"/>
          <p:nvPr/>
        </p:nvSpPr>
        <p:spPr>
          <a:xfrm rot="0">
            <a:off x="10605375" y="3973404"/>
            <a:ext cx="7047714" cy="2216665"/>
          </a:xfrm>
          <a:prstGeom prst="rect">
            <a:avLst/>
          </a:prstGeom>
        </p:spPr>
        <p:txBody>
          <a:bodyPr anchor="t" rtlCol="false" tIns="0" lIns="0" bIns="0" rIns="0">
            <a:spAutoFit/>
          </a:bodyPr>
          <a:lstStyle/>
          <a:p>
            <a:pPr algn="just">
              <a:lnSpc>
                <a:spcPts val="4346"/>
              </a:lnSpc>
            </a:pPr>
            <a:r>
              <a:rPr lang="en-US" sz="3104">
                <a:solidFill>
                  <a:srgbClr val="000000"/>
                </a:solidFill>
                <a:latin typeface="Times New Roman Italics"/>
              </a:rPr>
              <a:t>Since, there are similar proportion of Remission and Active cases in both clusters, we conclude that the data is not separable using K-Means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233267" y="319308"/>
            <a:ext cx="5678162" cy="633252"/>
          </a:xfrm>
          <a:custGeom>
            <a:avLst/>
            <a:gdLst/>
            <a:ahLst/>
            <a:cxnLst/>
            <a:rect r="r" b="b" t="t" l="l"/>
            <a:pathLst>
              <a:path h="633252" w="5678162">
                <a:moveTo>
                  <a:pt x="0" y="0"/>
                </a:moveTo>
                <a:lnTo>
                  <a:pt x="5678161" y="0"/>
                </a:lnTo>
                <a:lnTo>
                  <a:pt x="5678161" y="633252"/>
                </a:lnTo>
                <a:lnTo>
                  <a:pt x="0" y="633252"/>
                </a:lnTo>
                <a:lnTo>
                  <a:pt x="0" y="0"/>
                </a:lnTo>
                <a:close/>
              </a:path>
            </a:pathLst>
          </a:custGeom>
          <a:blipFill>
            <a:blip r:embed="rId2"/>
            <a:stretch>
              <a:fillRect l="0" t="0" r="0" b="0"/>
            </a:stretch>
          </a:blipFill>
        </p:spPr>
      </p:sp>
      <p:sp>
        <p:nvSpPr>
          <p:cNvPr name="Freeform 3" id="3"/>
          <p:cNvSpPr/>
          <p:nvPr/>
        </p:nvSpPr>
        <p:spPr>
          <a:xfrm flipH="false" flipV="false" rot="0">
            <a:off x="233267" y="952560"/>
            <a:ext cx="5678162" cy="2741182"/>
          </a:xfrm>
          <a:custGeom>
            <a:avLst/>
            <a:gdLst/>
            <a:ahLst/>
            <a:cxnLst/>
            <a:rect r="r" b="b" t="t" l="l"/>
            <a:pathLst>
              <a:path h="2741182" w="5678162">
                <a:moveTo>
                  <a:pt x="0" y="0"/>
                </a:moveTo>
                <a:lnTo>
                  <a:pt x="5678161" y="0"/>
                </a:lnTo>
                <a:lnTo>
                  <a:pt x="5678161" y="2741181"/>
                </a:lnTo>
                <a:lnTo>
                  <a:pt x="0" y="2741181"/>
                </a:lnTo>
                <a:lnTo>
                  <a:pt x="0" y="0"/>
                </a:lnTo>
                <a:close/>
              </a:path>
            </a:pathLst>
          </a:custGeom>
          <a:blipFill>
            <a:blip r:embed="rId3"/>
            <a:stretch>
              <a:fillRect l="0" t="0" r="0" b="0"/>
            </a:stretch>
          </a:blipFill>
        </p:spPr>
      </p:sp>
      <p:sp>
        <p:nvSpPr>
          <p:cNvPr name="Freeform 4" id="4"/>
          <p:cNvSpPr/>
          <p:nvPr/>
        </p:nvSpPr>
        <p:spPr>
          <a:xfrm flipH="false" flipV="false" rot="0">
            <a:off x="233267" y="3693741"/>
            <a:ext cx="5678162" cy="4350534"/>
          </a:xfrm>
          <a:custGeom>
            <a:avLst/>
            <a:gdLst/>
            <a:ahLst/>
            <a:cxnLst/>
            <a:rect r="r" b="b" t="t" l="l"/>
            <a:pathLst>
              <a:path h="4350534" w="5678162">
                <a:moveTo>
                  <a:pt x="0" y="0"/>
                </a:moveTo>
                <a:lnTo>
                  <a:pt x="5678161" y="0"/>
                </a:lnTo>
                <a:lnTo>
                  <a:pt x="5678161" y="4350534"/>
                </a:lnTo>
                <a:lnTo>
                  <a:pt x="0" y="4350534"/>
                </a:lnTo>
                <a:lnTo>
                  <a:pt x="0" y="0"/>
                </a:lnTo>
                <a:close/>
              </a:path>
            </a:pathLst>
          </a:custGeom>
          <a:blipFill>
            <a:blip r:embed="rId4"/>
            <a:stretch>
              <a:fillRect l="0" t="0" r="0" b="0"/>
            </a:stretch>
          </a:blipFill>
        </p:spPr>
      </p:sp>
      <p:sp>
        <p:nvSpPr>
          <p:cNvPr name="Freeform 5" id="5"/>
          <p:cNvSpPr/>
          <p:nvPr/>
        </p:nvSpPr>
        <p:spPr>
          <a:xfrm flipH="false" flipV="false" rot="0">
            <a:off x="7122355" y="2429064"/>
            <a:ext cx="8791597" cy="2635396"/>
          </a:xfrm>
          <a:custGeom>
            <a:avLst/>
            <a:gdLst/>
            <a:ahLst/>
            <a:cxnLst/>
            <a:rect r="r" b="b" t="t" l="l"/>
            <a:pathLst>
              <a:path h="2635396" w="8791597">
                <a:moveTo>
                  <a:pt x="0" y="0"/>
                </a:moveTo>
                <a:lnTo>
                  <a:pt x="8791597" y="0"/>
                </a:lnTo>
                <a:lnTo>
                  <a:pt x="8791597" y="2635396"/>
                </a:lnTo>
                <a:lnTo>
                  <a:pt x="0" y="2635396"/>
                </a:lnTo>
                <a:lnTo>
                  <a:pt x="0" y="0"/>
                </a:lnTo>
                <a:close/>
              </a:path>
            </a:pathLst>
          </a:custGeom>
          <a:blipFill>
            <a:blip r:embed="rId5"/>
            <a:stretch>
              <a:fillRect l="0" t="0" r="0" b="0"/>
            </a:stretch>
          </a:blipFill>
        </p:spPr>
      </p:sp>
      <p:sp>
        <p:nvSpPr>
          <p:cNvPr name="Freeform 6" id="6"/>
          <p:cNvSpPr/>
          <p:nvPr/>
        </p:nvSpPr>
        <p:spPr>
          <a:xfrm flipH="false" flipV="false" rot="0">
            <a:off x="7122355" y="5173095"/>
            <a:ext cx="8791597" cy="2224253"/>
          </a:xfrm>
          <a:custGeom>
            <a:avLst/>
            <a:gdLst/>
            <a:ahLst/>
            <a:cxnLst/>
            <a:rect r="r" b="b" t="t" l="l"/>
            <a:pathLst>
              <a:path h="2224253" w="8791597">
                <a:moveTo>
                  <a:pt x="0" y="0"/>
                </a:moveTo>
                <a:lnTo>
                  <a:pt x="8791597" y="0"/>
                </a:lnTo>
                <a:lnTo>
                  <a:pt x="8791597" y="2224253"/>
                </a:lnTo>
                <a:lnTo>
                  <a:pt x="0" y="2224253"/>
                </a:lnTo>
                <a:lnTo>
                  <a:pt x="0" y="0"/>
                </a:lnTo>
                <a:close/>
              </a:path>
            </a:pathLst>
          </a:custGeom>
          <a:blipFill>
            <a:blip r:embed="rId6"/>
            <a:stretch>
              <a:fillRect l="0" t="0" r="0" b="0"/>
            </a:stretch>
          </a:blipFill>
        </p:spPr>
      </p:sp>
      <p:sp>
        <p:nvSpPr>
          <p:cNvPr name="Freeform 7" id="7"/>
          <p:cNvSpPr/>
          <p:nvPr/>
        </p:nvSpPr>
        <p:spPr>
          <a:xfrm flipH="false" flipV="false" rot="0">
            <a:off x="7122355" y="771537"/>
            <a:ext cx="8791597" cy="1548892"/>
          </a:xfrm>
          <a:custGeom>
            <a:avLst/>
            <a:gdLst/>
            <a:ahLst/>
            <a:cxnLst/>
            <a:rect r="r" b="b" t="t" l="l"/>
            <a:pathLst>
              <a:path h="1548892" w="8791597">
                <a:moveTo>
                  <a:pt x="0" y="0"/>
                </a:moveTo>
                <a:lnTo>
                  <a:pt x="8791597" y="0"/>
                </a:lnTo>
                <a:lnTo>
                  <a:pt x="8791597" y="1548892"/>
                </a:lnTo>
                <a:lnTo>
                  <a:pt x="0" y="1548892"/>
                </a:lnTo>
                <a:lnTo>
                  <a:pt x="0" y="0"/>
                </a:lnTo>
                <a:close/>
              </a:path>
            </a:pathLst>
          </a:custGeom>
          <a:blipFill>
            <a:blip r:embed="rId7"/>
            <a:stretch>
              <a:fillRect l="0" t="0" r="0" b="0"/>
            </a:stretch>
          </a:blipFill>
        </p:spPr>
      </p:sp>
      <p:sp>
        <p:nvSpPr>
          <p:cNvPr name="AutoShape 8" id="8"/>
          <p:cNvSpPr/>
          <p:nvPr/>
        </p:nvSpPr>
        <p:spPr>
          <a:xfrm>
            <a:off x="5911428" y="2323150"/>
            <a:ext cx="1210927" cy="1423612"/>
          </a:xfrm>
          <a:prstGeom prst="line">
            <a:avLst/>
          </a:prstGeom>
          <a:ln cap="flat" w="38100">
            <a:solidFill>
              <a:srgbClr val="000000"/>
            </a:solidFill>
            <a:prstDash val="solid"/>
            <a:headEnd type="none" len="sm" w="sm"/>
            <a:tailEnd type="arrow" len="sm" w="med"/>
          </a:ln>
        </p:spPr>
      </p:sp>
      <p:sp>
        <p:nvSpPr>
          <p:cNvPr name="AutoShape 9" id="9"/>
          <p:cNvSpPr/>
          <p:nvPr/>
        </p:nvSpPr>
        <p:spPr>
          <a:xfrm>
            <a:off x="5911428" y="5869008"/>
            <a:ext cx="1210927" cy="0"/>
          </a:xfrm>
          <a:prstGeom prst="line">
            <a:avLst/>
          </a:prstGeom>
          <a:ln cap="flat" w="38100">
            <a:solidFill>
              <a:srgbClr val="000000"/>
            </a:solidFill>
            <a:prstDash val="solid"/>
            <a:headEnd type="none" len="sm" w="sm"/>
            <a:tailEnd type="arrow" len="sm" w="med"/>
          </a:ln>
        </p:spPr>
      </p:sp>
      <p:sp>
        <p:nvSpPr>
          <p:cNvPr name="AutoShape 10" id="10"/>
          <p:cNvSpPr/>
          <p:nvPr/>
        </p:nvSpPr>
        <p:spPr>
          <a:xfrm>
            <a:off x="5911428" y="635934"/>
            <a:ext cx="1210927" cy="910049"/>
          </a:xfrm>
          <a:prstGeom prst="line">
            <a:avLst/>
          </a:prstGeom>
          <a:ln cap="flat" w="38100">
            <a:solidFill>
              <a:srgbClr val="000000"/>
            </a:solidFill>
            <a:prstDash val="solid"/>
            <a:headEnd type="none" len="sm" w="sm"/>
            <a:tailEnd type="arrow" len="sm" w="med"/>
          </a:ln>
        </p:spPr>
      </p:sp>
      <p:grpSp>
        <p:nvGrpSpPr>
          <p:cNvPr name="Group 11" id="11"/>
          <p:cNvGrpSpPr/>
          <p:nvPr/>
        </p:nvGrpSpPr>
        <p:grpSpPr>
          <a:xfrm rot="0">
            <a:off x="7148512" y="4162425"/>
            <a:ext cx="8544878" cy="151448"/>
            <a:chOff x="0" y="0"/>
            <a:chExt cx="11393170" cy="201930"/>
          </a:xfrm>
        </p:grpSpPr>
        <p:sp>
          <p:nvSpPr>
            <p:cNvPr name="Freeform 12" id="12"/>
            <p:cNvSpPr/>
            <p:nvPr/>
          </p:nvSpPr>
          <p:spPr>
            <a:xfrm flipH="false" flipV="false" rot="0">
              <a:off x="49530" y="-29210"/>
              <a:ext cx="11294111" cy="260350"/>
            </a:xfrm>
            <a:custGeom>
              <a:avLst/>
              <a:gdLst/>
              <a:ahLst/>
              <a:cxnLst/>
              <a:rect r="r" b="b" t="t" l="l"/>
              <a:pathLst>
                <a:path h="260350" w="11294111">
                  <a:moveTo>
                    <a:pt x="43180" y="87630"/>
                  </a:moveTo>
                  <a:cubicBezTo>
                    <a:pt x="6583680" y="95250"/>
                    <a:pt x="10919460" y="0"/>
                    <a:pt x="11242040" y="80010"/>
                  </a:cubicBezTo>
                  <a:cubicBezTo>
                    <a:pt x="11269980" y="87630"/>
                    <a:pt x="11276330" y="91440"/>
                    <a:pt x="11283950" y="102870"/>
                  </a:cubicBezTo>
                  <a:cubicBezTo>
                    <a:pt x="11291570" y="114300"/>
                    <a:pt x="11294110" y="135890"/>
                    <a:pt x="11289030" y="148590"/>
                  </a:cubicBezTo>
                  <a:cubicBezTo>
                    <a:pt x="11283950" y="161290"/>
                    <a:pt x="11267440" y="176530"/>
                    <a:pt x="11253470" y="179070"/>
                  </a:cubicBezTo>
                  <a:cubicBezTo>
                    <a:pt x="11239500" y="181610"/>
                    <a:pt x="11217910" y="176530"/>
                    <a:pt x="11207750" y="166370"/>
                  </a:cubicBezTo>
                  <a:cubicBezTo>
                    <a:pt x="11198860" y="157480"/>
                    <a:pt x="11191240" y="135890"/>
                    <a:pt x="11193780" y="121920"/>
                  </a:cubicBezTo>
                  <a:cubicBezTo>
                    <a:pt x="11195050" y="109220"/>
                    <a:pt x="11209020" y="91440"/>
                    <a:pt x="11221720" y="85090"/>
                  </a:cubicBezTo>
                  <a:cubicBezTo>
                    <a:pt x="11234420" y="78740"/>
                    <a:pt x="11256010" y="80010"/>
                    <a:pt x="11268710" y="87630"/>
                  </a:cubicBezTo>
                  <a:cubicBezTo>
                    <a:pt x="11280140" y="95250"/>
                    <a:pt x="11290300" y="114300"/>
                    <a:pt x="11292840" y="128270"/>
                  </a:cubicBezTo>
                  <a:cubicBezTo>
                    <a:pt x="11294110" y="138430"/>
                    <a:pt x="11290300" y="149860"/>
                    <a:pt x="11283950" y="158750"/>
                  </a:cubicBezTo>
                  <a:cubicBezTo>
                    <a:pt x="11276330" y="168910"/>
                    <a:pt x="11269980" y="173990"/>
                    <a:pt x="11242040" y="180340"/>
                  </a:cubicBezTo>
                  <a:cubicBezTo>
                    <a:pt x="10919460" y="260350"/>
                    <a:pt x="6583680" y="165100"/>
                    <a:pt x="4575809" y="165100"/>
                  </a:cubicBezTo>
                  <a:cubicBezTo>
                    <a:pt x="2919730" y="165100"/>
                    <a:pt x="265430" y="213360"/>
                    <a:pt x="43180" y="172720"/>
                  </a:cubicBezTo>
                  <a:cubicBezTo>
                    <a:pt x="25400" y="170180"/>
                    <a:pt x="22860" y="168910"/>
                    <a:pt x="15240" y="162560"/>
                  </a:cubicBezTo>
                  <a:cubicBezTo>
                    <a:pt x="7620" y="154940"/>
                    <a:pt x="0" y="135890"/>
                    <a:pt x="1270" y="125730"/>
                  </a:cubicBezTo>
                  <a:cubicBezTo>
                    <a:pt x="1270" y="115570"/>
                    <a:pt x="7620" y="104140"/>
                    <a:pt x="15240" y="97790"/>
                  </a:cubicBezTo>
                  <a:cubicBezTo>
                    <a:pt x="22860" y="91440"/>
                    <a:pt x="43180" y="87630"/>
                    <a:pt x="43180" y="87630"/>
                  </a:cubicBezTo>
                </a:path>
              </a:pathLst>
            </a:custGeom>
            <a:solidFill>
              <a:srgbClr val="9CDDF8">
                <a:alpha val="63922"/>
              </a:srgbClr>
            </a:solidFill>
            <a:ln cap="sq">
              <a:noFill/>
              <a:prstDash val="solid"/>
              <a:miter/>
            </a:ln>
          </p:spPr>
        </p:sp>
      </p:grpSp>
      <p:grpSp>
        <p:nvGrpSpPr>
          <p:cNvPr name="Group 13" id="13"/>
          <p:cNvGrpSpPr/>
          <p:nvPr/>
        </p:nvGrpSpPr>
        <p:grpSpPr>
          <a:xfrm rot="0">
            <a:off x="7098982" y="4971097"/>
            <a:ext cx="8682038" cy="152400"/>
            <a:chOff x="0" y="0"/>
            <a:chExt cx="11576050" cy="203200"/>
          </a:xfrm>
        </p:grpSpPr>
        <p:sp>
          <p:nvSpPr>
            <p:cNvPr name="Freeform 14" id="14"/>
            <p:cNvSpPr/>
            <p:nvPr/>
          </p:nvSpPr>
          <p:spPr>
            <a:xfrm flipH="false" flipV="false" rot="0">
              <a:off x="50800" y="-8890"/>
              <a:ext cx="11475720" cy="220980"/>
            </a:xfrm>
            <a:custGeom>
              <a:avLst/>
              <a:gdLst/>
              <a:ahLst/>
              <a:cxnLst/>
              <a:rect r="r" b="b" t="t" l="l"/>
              <a:pathLst>
                <a:path h="220980" w="11475720">
                  <a:moveTo>
                    <a:pt x="44450" y="66040"/>
                  </a:moveTo>
                  <a:cubicBezTo>
                    <a:pt x="9084310" y="74930"/>
                    <a:pt x="11182350" y="0"/>
                    <a:pt x="11423650" y="59690"/>
                  </a:cubicBezTo>
                  <a:cubicBezTo>
                    <a:pt x="11450320" y="66040"/>
                    <a:pt x="11456670" y="71120"/>
                    <a:pt x="11465560" y="82550"/>
                  </a:cubicBezTo>
                  <a:cubicBezTo>
                    <a:pt x="11473180" y="93980"/>
                    <a:pt x="11475720" y="116840"/>
                    <a:pt x="11470640" y="129540"/>
                  </a:cubicBezTo>
                  <a:cubicBezTo>
                    <a:pt x="11465560" y="142240"/>
                    <a:pt x="11447780" y="157480"/>
                    <a:pt x="11433810" y="160020"/>
                  </a:cubicBezTo>
                  <a:cubicBezTo>
                    <a:pt x="11419840" y="163830"/>
                    <a:pt x="11398250" y="157480"/>
                    <a:pt x="11388090" y="147320"/>
                  </a:cubicBezTo>
                  <a:cubicBezTo>
                    <a:pt x="11377930" y="138430"/>
                    <a:pt x="11370310" y="116840"/>
                    <a:pt x="11372850" y="102870"/>
                  </a:cubicBezTo>
                  <a:cubicBezTo>
                    <a:pt x="11375390" y="88900"/>
                    <a:pt x="11389360" y="69850"/>
                    <a:pt x="11402060" y="64770"/>
                  </a:cubicBezTo>
                  <a:cubicBezTo>
                    <a:pt x="11414760" y="58420"/>
                    <a:pt x="11437620" y="59690"/>
                    <a:pt x="11449050" y="67310"/>
                  </a:cubicBezTo>
                  <a:cubicBezTo>
                    <a:pt x="11461750" y="74930"/>
                    <a:pt x="11471910" y="95250"/>
                    <a:pt x="11473180" y="107950"/>
                  </a:cubicBezTo>
                  <a:cubicBezTo>
                    <a:pt x="11475720" y="118110"/>
                    <a:pt x="11471910" y="130810"/>
                    <a:pt x="11465560" y="139700"/>
                  </a:cubicBezTo>
                  <a:cubicBezTo>
                    <a:pt x="11456670" y="149860"/>
                    <a:pt x="11450320" y="154940"/>
                    <a:pt x="11423650" y="161290"/>
                  </a:cubicBezTo>
                  <a:cubicBezTo>
                    <a:pt x="11182350" y="220980"/>
                    <a:pt x="9084310" y="146050"/>
                    <a:pt x="7593330" y="143510"/>
                  </a:cubicBezTo>
                  <a:cubicBezTo>
                    <a:pt x="5500370" y="140970"/>
                    <a:pt x="340360" y="209550"/>
                    <a:pt x="44450" y="154940"/>
                  </a:cubicBezTo>
                  <a:cubicBezTo>
                    <a:pt x="25400" y="151130"/>
                    <a:pt x="21590" y="149860"/>
                    <a:pt x="15240" y="143510"/>
                  </a:cubicBezTo>
                  <a:cubicBezTo>
                    <a:pt x="7620" y="137160"/>
                    <a:pt x="1270" y="125730"/>
                    <a:pt x="0" y="115570"/>
                  </a:cubicBezTo>
                  <a:cubicBezTo>
                    <a:pt x="0" y="104140"/>
                    <a:pt x="6350" y="85090"/>
                    <a:pt x="15240" y="77470"/>
                  </a:cubicBezTo>
                  <a:cubicBezTo>
                    <a:pt x="21590" y="69850"/>
                    <a:pt x="44450" y="66040"/>
                    <a:pt x="44450" y="66040"/>
                  </a:cubicBezTo>
                </a:path>
              </a:pathLst>
            </a:custGeom>
            <a:solidFill>
              <a:srgbClr val="9CDDF8">
                <a:alpha val="63922"/>
              </a:srgbClr>
            </a:solidFill>
            <a:ln cap="sq">
              <a:noFill/>
              <a:prstDash val="solid"/>
              <a:miter/>
            </a:ln>
          </p:spPr>
        </p:sp>
      </p:grpSp>
      <p:grpSp>
        <p:nvGrpSpPr>
          <p:cNvPr name="Group 15" id="15"/>
          <p:cNvGrpSpPr/>
          <p:nvPr/>
        </p:nvGrpSpPr>
        <p:grpSpPr>
          <a:xfrm rot="0">
            <a:off x="7118985" y="4568190"/>
            <a:ext cx="1542098" cy="149542"/>
            <a:chOff x="0" y="0"/>
            <a:chExt cx="2056130" cy="199390"/>
          </a:xfrm>
        </p:grpSpPr>
        <p:sp>
          <p:nvSpPr>
            <p:cNvPr name="Freeform 16" id="16"/>
            <p:cNvSpPr/>
            <p:nvPr/>
          </p:nvSpPr>
          <p:spPr>
            <a:xfrm flipH="false" flipV="false" rot="0">
              <a:off x="50800" y="49530"/>
              <a:ext cx="1955800" cy="138430"/>
            </a:xfrm>
            <a:custGeom>
              <a:avLst/>
              <a:gdLst/>
              <a:ahLst/>
              <a:cxnLst/>
              <a:rect r="r" b="b" t="t" l="l"/>
              <a:pathLst>
                <a:path h="138430" w="1955800">
                  <a:moveTo>
                    <a:pt x="43180" y="6350"/>
                  </a:moveTo>
                  <a:cubicBezTo>
                    <a:pt x="1930400" y="7620"/>
                    <a:pt x="1938020" y="11430"/>
                    <a:pt x="1945640" y="22860"/>
                  </a:cubicBezTo>
                  <a:cubicBezTo>
                    <a:pt x="1953260" y="34290"/>
                    <a:pt x="1955800" y="55880"/>
                    <a:pt x="1950720" y="68580"/>
                  </a:cubicBezTo>
                  <a:cubicBezTo>
                    <a:pt x="1945640" y="80010"/>
                    <a:pt x="1929130" y="95250"/>
                    <a:pt x="1916430" y="97790"/>
                  </a:cubicBezTo>
                  <a:cubicBezTo>
                    <a:pt x="1902460" y="100330"/>
                    <a:pt x="1882140" y="93980"/>
                    <a:pt x="1871980" y="85090"/>
                  </a:cubicBezTo>
                  <a:cubicBezTo>
                    <a:pt x="1861820" y="76200"/>
                    <a:pt x="1855470" y="55880"/>
                    <a:pt x="1858010" y="41910"/>
                  </a:cubicBezTo>
                  <a:cubicBezTo>
                    <a:pt x="1859280" y="29210"/>
                    <a:pt x="1873250" y="11430"/>
                    <a:pt x="1884680" y="6350"/>
                  </a:cubicBezTo>
                  <a:cubicBezTo>
                    <a:pt x="1897380" y="0"/>
                    <a:pt x="1918970" y="1270"/>
                    <a:pt x="1930400" y="8890"/>
                  </a:cubicBezTo>
                  <a:cubicBezTo>
                    <a:pt x="1941830" y="15240"/>
                    <a:pt x="1951990" y="34290"/>
                    <a:pt x="1954530" y="46990"/>
                  </a:cubicBezTo>
                  <a:cubicBezTo>
                    <a:pt x="1955800" y="57150"/>
                    <a:pt x="1951990" y="68580"/>
                    <a:pt x="1945640" y="77470"/>
                  </a:cubicBezTo>
                  <a:cubicBezTo>
                    <a:pt x="1938020" y="87630"/>
                    <a:pt x="1930400" y="92710"/>
                    <a:pt x="1905000" y="99060"/>
                  </a:cubicBezTo>
                  <a:cubicBezTo>
                    <a:pt x="1747520" y="138430"/>
                    <a:pt x="180340" y="119380"/>
                    <a:pt x="43180" y="93980"/>
                  </a:cubicBezTo>
                  <a:cubicBezTo>
                    <a:pt x="25400" y="90170"/>
                    <a:pt x="21590" y="88900"/>
                    <a:pt x="13970" y="82550"/>
                  </a:cubicBezTo>
                  <a:cubicBezTo>
                    <a:pt x="7620" y="76200"/>
                    <a:pt x="1270" y="64770"/>
                    <a:pt x="0" y="55880"/>
                  </a:cubicBezTo>
                  <a:cubicBezTo>
                    <a:pt x="0" y="43180"/>
                    <a:pt x="6350" y="25400"/>
                    <a:pt x="13970" y="17780"/>
                  </a:cubicBezTo>
                  <a:cubicBezTo>
                    <a:pt x="21590" y="10160"/>
                    <a:pt x="43180" y="6350"/>
                    <a:pt x="43180" y="6350"/>
                  </a:cubicBezTo>
                </a:path>
              </a:pathLst>
            </a:custGeom>
            <a:solidFill>
              <a:srgbClr val="9CDDF8">
                <a:alpha val="63922"/>
              </a:srgbClr>
            </a:solidFill>
            <a:ln cap="sq">
              <a:noFill/>
              <a:prstDash val="solid"/>
              <a:miter/>
            </a:ln>
          </p:spPr>
        </p:sp>
      </p:grpSp>
      <p:grpSp>
        <p:nvGrpSpPr>
          <p:cNvPr name="Group 17" id="17"/>
          <p:cNvGrpSpPr/>
          <p:nvPr/>
        </p:nvGrpSpPr>
        <p:grpSpPr>
          <a:xfrm rot="0">
            <a:off x="7165657" y="3564255"/>
            <a:ext cx="1054418" cy="153352"/>
            <a:chOff x="0" y="0"/>
            <a:chExt cx="1405890" cy="204470"/>
          </a:xfrm>
        </p:grpSpPr>
        <p:sp>
          <p:nvSpPr>
            <p:cNvPr name="Freeform 18" id="18"/>
            <p:cNvSpPr/>
            <p:nvPr/>
          </p:nvSpPr>
          <p:spPr>
            <a:xfrm flipH="false" flipV="false" rot="0">
              <a:off x="50800" y="49530"/>
              <a:ext cx="1304290" cy="116840"/>
            </a:xfrm>
            <a:custGeom>
              <a:avLst/>
              <a:gdLst/>
              <a:ahLst/>
              <a:cxnLst/>
              <a:rect r="r" b="b" t="t" l="l"/>
              <a:pathLst>
                <a:path h="116840" w="1304290">
                  <a:moveTo>
                    <a:pt x="45720" y="7620"/>
                  </a:moveTo>
                  <a:cubicBezTo>
                    <a:pt x="1277620" y="7620"/>
                    <a:pt x="1286510" y="13970"/>
                    <a:pt x="1295400" y="24130"/>
                  </a:cubicBezTo>
                  <a:cubicBezTo>
                    <a:pt x="1301750" y="33020"/>
                    <a:pt x="1304290" y="45720"/>
                    <a:pt x="1303020" y="55880"/>
                  </a:cubicBezTo>
                  <a:cubicBezTo>
                    <a:pt x="1303020" y="66040"/>
                    <a:pt x="1299210" y="78740"/>
                    <a:pt x="1291590" y="86360"/>
                  </a:cubicBezTo>
                  <a:cubicBezTo>
                    <a:pt x="1282700" y="95250"/>
                    <a:pt x="1261110" y="105410"/>
                    <a:pt x="1247140" y="104140"/>
                  </a:cubicBezTo>
                  <a:cubicBezTo>
                    <a:pt x="1233170" y="102870"/>
                    <a:pt x="1214120" y="88900"/>
                    <a:pt x="1207770" y="77470"/>
                  </a:cubicBezTo>
                  <a:cubicBezTo>
                    <a:pt x="1200150" y="64770"/>
                    <a:pt x="1200150" y="41910"/>
                    <a:pt x="1207770" y="29210"/>
                  </a:cubicBezTo>
                  <a:cubicBezTo>
                    <a:pt x="1214120" y="16510"/>
                    <a:pt x="1234440" y="5080"/>
                    <a:pt x="1247140" y="2540"/>
                  </a:cubicBezTo>
                  <a:cubicBezTo>
                    <a:pt x="1257300" y="0"/>
                    <a:pt x="1270000" y="3810"/>
                    <a:pt x="1278890" y="8890"/>
                  </a:cubicBezTo>
                  <a:cubicBezTo>
                    <a:pt x="1287780" y="13970"/>
                    <a:pt x="1296670" y="24130"/>
                    <a:pt x="1300480" y="34290"/>
                  </a:cubicBezTo>
                  <a:cubicBezTo>
                    <a:pt x="1304290" y="46990"/>
                    <a:pt x="1303020" y="69850"/>
                    <a:pt x="1295400" y="81280"/>
                  </a:cubicBezTo>
                  <a:cubicBezTo>
                    <a:pt x="1286510" y="92710"/>
                    <a:pt x="1270000" y="99060"/>
                    <a:pt x="1252220" y="104140"/>
                  </a:cubicBezTo>
                  <a:cubicBezTo>
                    <a:pt x="1226820" y="110490"/>
                    <a:pt x="1203960" y="104140"/>
                    <a:pt x="1153160" y="104140"/>
                  </a:cubicBezTo>
                  <a:cubicBezTo>
                    <a:pt x="982980" y="104140"/>
                    <a:pt x="148590" y="116840"/>
                    <a:pt x="45720" y="97790"/>
                  </a:cubicBezTo>
                  <a:cubicBezTo>
                    <a:pt x="27940" y="95250"/>
                    <a:pt x="22860" y="92710"/>
                    <a:pt x="15240" y="86360"/>
                  </a:cubicBezTo>
                  <a:cubicBezTo>
                    <a:pt x="7620" y="80010"/>
                    <a:pt x="1270" y="68580"/>
                    <a:pt x="0" y="58420"/>
                  </a:cubicBezTo>
                  <a:cubicBezTo>
                    <a:pt x="0" y="46990"/>
                    <a:pt x="7620" y="27940"/>
                    <a:pt x="15240" y="19050"/>
                  </a:cubicBezTo>
                  <a:cubicBezTo>
                    <a:pt x="22860" y="11430"/>
                    <a:pt x="45720" y="7620"/>
                    <a:pt x="45720" y="7620"/>
                  </a:cubicBezTo>
                </a:path>
              </a:pathLst>
            </a:custGeom>
            <a:solidFill>
              <a:srgbClr val="9CDDF8">
                <a:alpha val="63922"/>
              </a:srgbClr>
            </a:solidFill>
            <a:ln cap="sq">
              <a:noFill/>
              <a:prstDash val="solid"/>
              <a:miter/>
            </a:ln>
          </p:spPr>
        </p:sp>
      </p:grpSp>
      <p:grpSp>
        <p:nvGrpSpPr>
          <p:cNvPr name="Group 19" id="19"/>
          <p:cNvGrpSpPr/>
          <p:nvPr/>
        </p:nvGrpSpPr>
        <p:grpSpPr>
          <a:xfrm rot="0">
            <a:off x="7137082" y="2736533"/>
            <a:ext cx="852488" cy="153352"/>
            <a:chOff x="0" y="0"/>
            <a:chExt cx="1136650" cy="204470"/>
          </a:xfrm>
        </p:grpSpPr>
        <p:sp>
          <p:nvSpPr>
            <p:cNvPr name="Freeform 20" id="20"/>
            <p:cNvSpPr/>
            <p:nvPr/>
          </p:nvSpPr>
          <p:spPr>
            <a:xfrm flipH="false" flipV="false" rot="0">
              <a:off x="49530" y="49530"/>
              <a:ext cx="1036320" cy="129540"/>
            </a:xfrm>
            <a:custGeom>
              <a:avLst/>
              <a:gdLst/>
              <a:ahLst/>
              <a:cxnLst/>
              <a:rect r="r" b="b" t="t" l="l"/>
              <a:pathLst>
                <a:path h="129540" w="1036320">
                  <a:moveTo>
                    <a:pt x="45720" y="6350"/>
                  </a:moveTo>
                  <a:cubicBezTo>
                    <a:pt x="1008380" y="7620"/>
                    <a:pt x="1018540" y="11430"/>
                    <a:pt x="1026160" y="22860"/>
                  </a:cubicBezTo>
                  <a:cubicBezTo>
                    <a:pt x="1033780" y="35560"/>
                    <a:pt x="1036320" y="58420"/>
                    <a:pt x="1031240" y="71120"/>
                  </a:cubicBezTo>
                  <a:cubicBezTo>
                    <a:pt x="1026160" y="83820"/>
                    <a:pt x="1008380" y="99060"/>
                    <a:pt x="994410" y="101600"/>
                  </a:cubicBezTo>
                  <a:cubicBezTo>
                    <a:pt x="980440" y="105410"/>
                    <a:pt x="958850" y="99060"/>
                    <a:pt x="948690" y="88900"/>
                  </a:cubicBezTo>
                  <a:cubicBezTo>
                    <a:pt x="938530" y="80010"/>
                    <a:pt x="930910" y="57150"/>
                    <a:pt x="933450" y="44450"/>
                  </a:cubicBezTo>
                  <a:cubicBezTo>
                    <a:pt x="935990" y="30480"/>
                    <a:pt x="949960" y="11430"/>
                    <a:pt x="962660" y="6350"/>
                  </a:cubicBezTo>
                  <a:cubicBezTo>
                    <a:pt x="975360" y="0"/>
                    <a:pt x="998220" y="1270"/>
                    <a:pt x="1009650" y="8890"/>
                  </a:cubicBezTo>
                  <a:cubicBezTo>
                    <a:pt x="1022350" y="15240"/>
                    <a:pt x="1032510" y="36830"/>
                    <a:pt x="1035050" y="49530"/>
                  </a:cubicBezTo>
                  <a:cubicBezTo>
                    <a:pt x="1036320" y="59690"/>
                    <a:pt x="1032510" y="72390"/>
                    <a:pt x="1026160" y="81280"/>
                  </a:cubicBezTo>
                  <a:cubicBezTo>
                    <a:pt x="1017270" y="91440"/>
                    <a:pt x="1008380" y="96520"/>
                    <a:pt x="984250" y="102870"/>
                  </a:cubicBezTo>
                  <a:cubicBezTo>
                    <a:pt x="875030" y="129540"/>
                    <a:pt x="149860" y="123190"/>
                    <a:pt x="45720" y="97790"/>
                  </a:cubicBezTo>
                  <a:cubicBezTo>
                    <a:pt x="24130" y="92710"/>
                    <a:pt x="16510" y="87630"/>
                    <a:pt x="8890" y="77470"/>
                  </a:cubicBezTo>
                  <a:cubicBezTo>
                    <a:pt x="2540" y="69850"/>
                    <a:pt x="0" y="57150"/>
                    <a:pt x="1270" y="46990"/>
                  </a:cubicBezTo>
                  <a:cubicBezTo>
                    <a:pt x="2540" y="36830"/>
                    <a:pt x="8890" y="24130"/>
                    <a:pt x="16510" y="17780"/>
                  </a:cubicBezTo>
                  <a:cubicBezTo>
                    <a:pt x="22860" y="11430"/>
                    <a:pt x="45720" y="6350"/>
                    <a:pt x="45720" y="6350"/>
                  </a:cubicBezTo>
                </a:path>
              </a:pathLst>
            </a:custGeom>
            <a:solidFill>
              <a:srgbClr val="00A0E3">
                <a:alpha val="63922"/>
              </a:srgbClr>
            </a:solidFill>
            <a:ln cap="sq">
              <a:noFill/>
              <a:prstDash val="solid"/>
              <a:miter/>
            </a:ln>
          </p:spPr>
        </p:sp>
      </p:grpSp>
      <p:grpSp>
        <p:nvGrpSpPr>
          <p:cNvPr name="Group 21" id="21"/>
          <p:cNvGrpSpPr/>
          <p:nvPr/>
        </p:nvGrpSpPr>
        <p:grpSpPr>
          <a:xfrm rot="0">
            <a:off x="7122795" y="5694997"/>
            <a:ext cx="8589645" cy="150495"/>
            <a:chOff x="0" y="0"/>
            <a:chExt cx="11452860" cy="200660"/>
          </a:xfrm>
        </p:grpSpPr>
        <p:sp>
          <p:nvSpPr>
            <p:cNvPr name="Freeform 22" id="22"/>
            <p:cNvSpPr/>
            <p:nvPr/>
          </p:nvSpPr>
          <p:spPr>
            <a:xfrm flipH="false" flipV="false" rot="0">
              <a:off x="49530" y="20320"/>
              <a:ext cx="11353800" cy="177800"/>
            </a:xfrm>
            <a:custGeom>
              <a:avLst/>
              <a:gdLst/>
              <a:ahLst/>
              <a:cxnLst/>
              <a:rect r="r" b="b" t="t" l="l"/>
              <a:pathLst>
                <a:path h="177800" w="11353800">
                  <a:moveTo>
                    <a:pt x="39370" y="40640"/>
                  </a:moveTo>
                  <a:cubicBezTo>
                    <a:pt x="10681970" y="41910"/>
                    <a:pt x="11177270" y="0"/>
                    <a:pt x="11303000" y="30480"/>
                  </a:cubicBezTo>
                  <a:cubicBezTo>
                    <a:pt x="11327131" y="35560"/>
                    <a:pt x="11336020" y="40640"/>
                    <a:pt x="11343640" y="52070"/>
                  </a:cubicBezTo>
                  <a:cubicBezTo>
                    <a:pt x="11351260" y="63500"/>
                    <a:pt x="11353800" y="85090"/>
                    <a:pt x="11348720" y="97790"/>
                  </a:cubicBezTo>
                  <a:cubicBezTo>
                    <a:pt x="11343640" y="110490"/>
                    <a:pt x="11325860" y="124460"/>
                    <a:pt x="11313160" y="127000"/>
                  </a:cubicBezTo>
                  <a:cubicBezTo>
                    <a:pt x="11300460" y="130810"/>
                    <a:pt x="11278870" y="124460"/>
                    <a:pt x="11268710" y="115570"/>
                  </a:cubicBezTo>
                  <a:cubicBezTo>
                    <a:pt x="11258550" y="105410"/>
                    <a:pt x="11252200" y="85090"/>
                    <a:pt x="11253470" y="71120"/>
                  </a:cubicBezTo>
                  <a:cubicBezTo>
                    <a:pt x="11256010" y="58420"/>
                    <a:pt x="11269981" y="40640"/>
                    <a:pt x="11281410" y="34290"/>
                  </a:cubicBezTo>
                  <a:cubicBezTo>
                    <a:pt x="11294110" y="29210"/>
                    <a:pt x="11316970" y="30480"/>
                    <a:pt x="11328400" y="36830"/>
                  </a:cubicBezTo>
                  <a:cubicBezTo>
                    <a:pt x="11339831" y="44450"/>
                    <a:pt x="11349990" y="63500"/>
                    <a:pt x="11351260" y="76200"/>
                  </a:cubicBezTo>
                  <a:cubicBezTo>
                    <a:pt x="11353800" y="87630"/>
                    <a:pt x="11349990" y="99060"/>
                    <a:pt x="11343640" y="106680"/>
                  </a:cubicBezTo>
                  <a:cubicBezTo>
                    <a:pt x="11334750" y="116840"/>
                    <a:pt x="11327131" y="123190"/>
                    <a:pt x="11303000" y="128270"/>
                  </a:cubicBezTo>
                  <a:cubicBezTo>
                    <a:pt x="11177270" y="158750"/>
                    <a:pt x="10681970" y="116840"/>
                    <a:pt x="10074910" y="113030"/>
                  </a:cubicBezTo>
                  <a:cubicBezTo>
                    <a:pt x="8341360" y="101600"/>
                    <a:pt x="363220" y="177800"/>
                    <a:pt x="39370" y="118110"/>
                  </a:cubicBezTo>
                  <a:cubicBezTo>
                    <a:pt x="22860" y="115570"/>
                    <a:pt x="20320" y="115570"/>
                    <a:pt x="13970" y="109220"/>
                  </a:cubicBezTo>
                  <a:cubicBezTo>
                    <a:pt x="6350" y="101600"/>
                    <a:pt x="0" y="85090"/>
                    <a:pt x="1270" y="74930"/>
                  </a:cubicBezTo>
                  <a:cubicBezTo>
                    <a:pt x="1270" y="66040"/>
                    <a:pt x="7620" y="55880"/>
                    <a:pt x="13970" y="50800"/>
                  </a:cubicBezTo>
                  <a:cubicBezTo>
                    <a:pt x="20320" y="44450"/>
                    <a:pt x="39370" y="40640"/>
                    <a:pt x="39370" y="40640"/>
                  </a:cubicBezTo>
                </a:path>
              </a:pathLst>
            </a:custGeom>
            <a:solidFill>
              <a:srgbClr val="9CDDF8">
                <a:alpha val="63922"/>
              </a:srgbClr>
            </a:solidFill>
            <a:ln cap="sq">
              <a:noFill/>
              <a:prstDash val="solid"/>
              <a:miter/>
            </a:ln>
          </p:spPr>
        </p:sp>
      </p:grpSp>
      <p:grpSp>
        <p:nvGrpSpPr>
          <p:cNvPr name="Group 23" id="23"/>
          <p:cNvGrpSpPr/>
          <p:nvPr/>
        </p:nvGrpSpPr>
        <p:grpSpPr>
          <a:xfrm rot="0">
            <a:off x="7150418" y="7139940"/>
            <a:ext cx="2136458" cy="148590"/>
            <a:chOff x="0" y="0"/>
            <a:chExt cx="2848610" cy="198120"/>
          </a:xfrm>
        </p:grpSpPr>
        <p:sp>
          <p:nvSpPr>
            <p:cNvPr name="Freeform 24" id="24"/>
            <p:cNvSpPr/>
            <p:nvPr/>
          </p:nvSpPr>
          <p:spPr>
            <a:xfrm flipH="false" flipV="false" rot="0">
              <a:off x="50800" y="50800"/>
              <a:ext cx="2748280" cy="144780"/>
            </a:xfrm>
            <a:custGeom>
              <a:avLst/>
              <a:gdLst/>
              <a:ahLst/>
              <a:cxnLst/>
              <a:rect r="r" b="b" t="t" l="l"/>
              <a:pathLst>
                <a:path h="144780" w="2748280">
                  <a:moveTo>
                    <a:pt x="39370" y="8890"/>
                  </a:moveTo>
                  <a:cubicBezTo>
                    <a:pt x="2722880" y="6350"/>
                    <a:pt x="2730500" y="10160"/>
                    <a:pt x="2738120" y="21590"/>
                  </a:cubicBezTo>
                  <a:cubicBezTo>
                    <a:pt x="2745740" y="33020"/>
                    <a:pt x="2748280" y="54610"/>
                    <a:pt x="2743200" y="66040"/>
                  </a:cubicBezTo>
                  <a:cubicBezTo>
                    <a:pt x="2738120" y="78740"/>
                    <a:pt x="2721610" y="92710"/>
                    <a:pt x="2708910" y="95250"/>
                  </a:cubicBezTo>
                  <a:cubicBezTo>
                    <a:pt x="2696210" y="99060"/>
                    <a:pt x="2674620" y="92710"/>
                    <a:pt x="2665730" y="83820"/>
                  </a:cubicBezTo>
                  <a:cubicBezTo>
                    <a:pt x="2655570" y="74930"/>
                    <a:pt x="2649220" y="54610"/>
                    <a:pt x="2650490" y="40640"/>
                  </a:cubicBezTo>
                  <a:cubicBezTo>
                    <a:pt x="2653030" y="27940"/>
                    <a:pt x="2665730" y="10160"/>
                    <a:pt x="2678430" y="5080"/>
                  </a:cubicBezTo>
                  <a:cubicBezTo>
                    <a:pt x="2689860" y="0"/>
                    <a:pt x="2711450" y="0"/>
                    <a:pt x="2722880" y="7620"/>
                  </a:cubicBezTo>
                  <a:cubicBezTo>
                    <a:pt x="2734310" y="13970"/>
                    <a:pt x="2744470" y="34290"/>
                    <a:pt x="2747010" y="45720"/>
                  </a:cubicBezTo>
                  <a:cubicBezTo>
                    <a:pt x="2748280" y="55880"/>
                    <a:pt x="2744470" y="67310"/>
                    <a:pt x="2738120" y="76200"/>
                  </a:cubicBezTo>
                  <a:cubicBezTo>
                    <a:pt x="2730500" y="85090"/>
                    <a:pt x="2722880" y="90170"/>
                    <a:pt x="2698750" y="96520"/>
                  </a:cubicBezTo>
                  <a:cubicBezTo>
                    <a:pt x="2505710" y="144780"/>
                    <a:pt x="200660" y="118110"/>
                    <a:pt x="39370" y="88900"/>
                  </a:cubicBezTo>
                  <a:cubicBezTo>
                    <a:pt x="22860" y="85090"/>
                    <a:pt x="20320" y="85090"/>
                    <a:pt x="13970" y="78740"/>
                  </a:cubicBezTo>
                  <a:cubicBezTo>
                    <a:pt x="6350" y="72390"/>
                    <a:pt x="1270" y="62230"/>
                    <a:pt x="0" y="53340"/>
                  </a:cubicBezTo>
                  <a:cubicBezTo>
                    <a:pt x="0" y="43180"/>
                    <a:pt x="6350" y="26670"/>
                    <a:pt x="13970" y="19050"/>
                  </a:cubicBezTo>
                  <a:cubicBezTo>
                    <a:pt x="20320" y="12700"/>
                    <a:pt x="39370" y="8890"/>
                    <a:pt x="39370" y="8890"/>
                  </a:cubicBezTo>
                </a:path>
              </a:pathLst>
            </a:custGeom>
            <a:solidFill>
              <a:srgbClr val="9CDDF8">
                <a:alpha val="63922"/>
              </a:srgbClr>
            </a:solidFill>
            <a:ln cap="sq">
              <a:noFill/>
              <a:prstDash val="solid"/>
              <a:miter/>
            </a:ln>
          </p:spPr>
        </p:sp>
      </p:grpSp>
      <p:sp>
        <p:nvSpPr>
          <p:cNvPr name="TextBox 25" id="25"/>
          <p:cNvSpPr txBox="true"/>
          <p:nvPr/>
        </p:nvSpPr>
        <p:spPr>
          <a:xfrm rot="0">
            <a:off x="7165658" y="7568798"/>
            <a:ext cx="10093643" cy="1119578"/>
          </a:xfrm>
          <a:prstGeom prst="rect">
            <a:avLst/>
          </a:prstGeom>
        </p:spPr>
        <p:txBody>
          <a:bodyPr anchor="t" rtlCol="false" tIns="0" lIns="0" bIns="0" rIns="0">
            <a:spAutoFit/>
          </a:bodyPr>
          <a:lstStyle/>
          <a:p>
            <a:pPr algn="just">
              <a:lnSpc>
                <a:spcPts val="2865"/>
              </a:lnSpc>
            </a:pPr>
            <a:r>
              <a:rPr lang="en-US" sz="2047">
                <a:solidFill>
                  <a:srgbClr val="000000"/>
                </a:solidFill>
                <a:latin typeface="Times New Roman Bold Italics"/>
              </a:rPr>
              <a:t>Here, we see, Education (University) is highly significant to with p-value &lt;0.01, and beta=-1.25, st-err = 0.4, which means decrease in the log odds of being in a higher category of DAS28 compared to patients with lower levels of education (reference category). </a:t>
            </a:r>
          </a:p>
        </p:txBody>
      </p:sp>
      <p:sp>
        <p:nvSpPr>
          <p:cNvPr name="TextBox 26" id="26"/>
          <p:cNvSpPr txBox="true"/>
          <p:nvPr/>
        </p:nvSpPr>
        <p:spPr>
          <a:xfrm rot="0">
            <a:off x="7165658" y="9191625"/>
            <a:ext cx="10093642" cy="667385"/>
          </a:xfrm>
          <a:prstGeom prst="rect">
            <a:avLst/>
          </a:prstGeom>
        </p:spPr>
        <p:txBody>
          <a:bodyPr anchor="t" rtlCol="false" tIns="0" lIns="0" bIns="0" rIns="0">
            <a:spAutoFit/>
          </a:bodyPr>
          <a:lstStyle/>
          <a:p>
            <a:pPr algn="l">
              <a:lnSpc>
                <a:spcPts val="2590"/>
              </a:lnSpc>
              <a:spcBef>
                <a:spcPct val="0"/>
              </a:spcBef>
            </a:pPr>
            <a:r>
              <a:rPr lang="en-US" sz="1850">
                <a:solidFill>
                  <a:srgbClr val="000000"/>
                </a:solidFill>
                <a:latin typeface="Times New Roman Bold"/>
              </a:rPr>
              <a:t>Similarrly, the analysis is for, Numiologicals, and Disease Duration Category , but in these cases, the Beta is +, whichi means they have higher odds of being in DAS28 Active states.</a:t>
            </a:r>
          </a:p>
        </p:txBody>
      </p:sp>
      <p:grpSp>
        <p:nvGrpSpPr>
          <p:cNvPr name="Group 27" id="27"/>
          <p:cNvGrpSpPr/>
          <p:nvPr/>
        </p:nvGrpSpPr>
        <p:grpSpPr>
          <a:xfrm rot="0">
            <a:off x="8600122" y="1233488"/>
            <a:ext cx="1616392" cy="149542"/>
            <a:chOff x="0" y="0"/>
            <a:chExt cx="2155190" cy="199390"/>
          </a:xfrm>
        </p:grpSpPr>
        <p:sp>
          <p:nvSpPr>
            <p:cNvPr name="Freeform 28" id="28"/>
            <p:cNvSpPr/>
            <p:nvPr/>
          </p:nvSpPr>
          <p:spPr>
            <a:xfrm flipH="false" flipV="false" rot="0">
              <a:off x="50800" y="50800"/>
              <a:ext cx="2056130" cy="116840"/>
            </a:xfrm>
            <a:custGeom>
              <a:avLst/>
              <a:gdLst/>
              <a:ahLst/>
              <a:cxnLst/>
              <a:rect r="r" b="b" t="t" l="l"/>
              <a:pathLst>
                <a:path h="116840" w="2056130">
                  <a:moveTo>
                    <a:pt x="44450" y="3810"/>
                  </a:moveTo>
                  <a:cubicBezTo>
                    <a:pt x="2030730" y="6350"/>
                    <a:pt x="2038350" y="11430"/>
                    <a:pt x="2045970" y="21590"/>
                  </a:cubicBezTo>
                  <a:cubicBezTo>
                    <a:pt x="2052320" y="29210"/>
                    <a:pt x="2054860" y="41910"/>
                    <a:pt x="2053590" y="50800"/>
                  </a:cubicBezTo>
                  <a:cubicBezTo>
                    <a:pt x="2053590" y="60960"/>
                    <a:pt x="2049780" y="72390"/>
                    <a:pt x="2042160" y="80010"/>
                  </a:cubicBezTo>
                  <a:cubicBezTo>
                    <a:pt x="2033270" y="88900"/>
                    <a:pt x="2012950" y="96520"/>
                    <a:pt x="2000250" y="96520"/>
                  </a:cubicBezTo>
                  <a:cubicBezTo>
                    <a:pt x="1990090" y="96520"/>
                    <a:pt x="1979930" y="90170"/>
                    <a:pt x="1972310" y="83820"/>
                  </a:cubicBezTo>
                  <a:cubicBezTo>
                    <a:pt x="1965960" y="76200"/>
                    <a:pt x="1959610" y="66040"/>
                    <a:pt x="1958340" y="55880"/>
                  </a:cubicBezTo>
                  <a:cubicBezTo>
                    <a:pt x="1957070" y="46990"/>
                    <a:pt x="1958340" y="34290"/>
                    <a:pt x="1963420" y="25400"/>
                  </a:cubicBezTo>
                  <a:cubicBezTo>
                    <a:pt x="1967230" y="17780"/>
                    <a:pt x="1976120" y="8890"/>
                    <a:pt x="1985010" y="5080"/>
                  </a:cubicBezTo>
                  <a:cubicBezTo>
                    <a:pt x="1997710" y="0"/>
                    <a:pt x="2019300" y="1270"/>
                    <a:pt x="2030730" y="7620"/>
                  </a:cubicBezTo>
                  <a:cubicBezTo>
                    <a:pt x="2039620" y="11430"/>
                    <a:pt x="2047240" y="21590"/>
                    <a:pt x="2051050" y="30480"/>
                  </a:cubicBezTo>
                  <a:cubicBezTo>
                    <a:pt x="2053590" y="39370"/>
                    <a:pt x="2056130" y="52070"/>
                    <a:pt x="2052320" y="60960"/>
                  </a:cubicBezTo>
                  <a:cubicBezTo>
                    <a:pt x="2047240" y="73660"/>
                    <a:pt x="2039620" y="86360"/>
                    <a:pt x="2020570" y="93980"/>
                  </a:cubicBezTo>
                  <a:cubicBezTo>
                    <a:pt x="1969770" y="116840"/>
                    <a:pt x="1837690" y="96520"/>
                    <a:pt x="1682750" y="97790"/>
                  </a:cubicBezTo>
                  <a:cubicBezTo>
                    <a:pt x="1342390" y="99060"/>
                    <a:pt x="172720" y="116840"/>
                    <a:pt x="44450" y="92710"/>
                  </a:cubicBezTo>
                  <a:cubicBezTo>
                    <a:pt x="26670" y="88900"/>
                    <a:pt x="21590" y="87630"/>
                    <a:pt x="15240" y="81280"/>
                  </a:cubicBezTo>
                  <a:cubicBezTo>
                    <a:pt x="7620" y="74930"/>
                    <a:pt x="1270" y="63500"/>
                    <a:pt x="0" y="53340"/>
                  </a:cubicBezTo>
                  <a:cubicBezTo>
                    <a:pt x="0" y="41910"/>
                    <a:pt x="6350" y="24130"/>
                    <a:pt x="15240" y="15240"/>
                  </a:cubicBezTo>
                  <a:cubicBezTo>
                    <a:pt x="21590" y="7620"/>
                    <a:pt x="44450" y="3810"/>
                    <a:pt x="44450" y="3810"/>
                  </a:cubicBezTo>
                </a:path>
              </a:pathLst>
            </a:custGeom>
            <a:solidFill>
              <a:srgbClr val="AEFF61">
                <a:alpha val="63922"/>
              </a:srgbClr>
            </a:solidFill>
            <a:ln cap="sq">
              <a:noFill/>
              <a:prstDash val="solid"/>
              <a:miter/>
            </a:ln>
          </p:spPr>
        </p:sp>
      </p:grpSp>
      <p:sp>
        <p:nvSpPr>
          <p:cNvPr name="TextBox 29" id="29"/>
          <p:cNvSpPr txBox="true"/>
          <p:nvPr/>
        </p:nvSpPr>
        <p:spPr>
          <a:xfrm rot="0">
            <a:off x="8517682" y="5006377"/>
            <a:ext cx="1252637" cy="226695"/>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000000"/>
                </a:solidFill>
                <a:latin typeface="Times New Roman"/>
              </a:rPr>
              <a:t>The Youngest Serif</a:t>
            </a:r>
          </a:p>
        </p:txBody>
      </p:sp>
      <p:sp>
        <p:nvSpPr>
          <p:cNvPr name="TextBox 30" id="30"/>
          <p:cNvSpPr txBox="true"/>
          <p:nvPr/>
        </p:nvSpPr>
        <p:spPr>
          <a:xfrm rot="0">
            <a:off x="7725847" y="-11082"/>
            <a:ext cx="5893891" cy="630555"/>
          </a:xfrm>
          <a:prstGeom prst="rect">
            <a:avLst/>
          </a:prstGeom>
        </p:spPr>
        <p:txBody>
          <a:bodyPr anchor="t" rtlCol="false" tIns="0" lIns="0" bIns="0" rIns="0">
            <a:spAutoFit/>
          </a:bodyPr>
          <a:lstStyle/>
          <a:p>
            <a:pPr algn="ctr">
              <a:lnSpc>
                <a:spcPts val="4620"/>
              </a:lnSpc>
            </a:pPr>
            <a:r>
              <a:rPr lang="en-US" sz="3300">
                <a:solidFill>
                  <a:srgbClr val="000000"/>
                </a:solidFill>
                <a:latin typeface="Times New Roman Bold Italics"/>
              </a:rPr>
              <a:t>Model without Interaction Effects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333309" cy="791664"/>
          </a:xfrm>
          <a:custGeom>
            <a:avLst/>
            <a:gdLst/>
            <a:ahLst/>
            <a:cxnLst/>
            <a:rect r="r" b="b" t="t" l="l"/>
            <a:pathLst>
              <a:path h="791664" w="6333309">
                <a:moveTo>
                  <a:pt x="0" y="0"/>
                </a:moveTo>
                <a:lnTo>
                  <a:pt x="6333309" y="0"/>
                </a:lnTo>
                <a:lnTo>
                  <a:pt x="6333309" y="791664"/>
                </a:lnTo>
                <a:lnTo>
                  <a:pt x="0" y="791664"/>
                </a:lnTo>
                <a:lnTo>
                  <a:pt x="0" y="0"/>
                </a:lnTo>
                <a:close/>
              </a:path>
            </a:pathLst>
          </a:custGeom>
          <a:blipFill>
            <a:blip r:embed="rId2"/>
            <a:stretch>
              <a:fillRect l="0" t="0" r="0" b="0"/>
            </a:stretch>
          </a:blipFill>
        </p:spPr>
      </p:sp>
      <p:sp>
        <p:nvSpPr>
          <p:cNvPr name="Freeform 3" id="3"/>
          <p:cNvSpPr/>
          <p:nvPr/>
        </p:nvSpPr>
        <p:spPr>
          <a:xfrm flipH="false" flipV="false" rot="0">
            <a:off x="0" y="791664"/>
            <a:ext cx="6338710" cy="5193900"/>
          </a:xfrm>
          <a:custGeom>
            <a:avLst/>
            <a:gdLst/>
            <a:ahLst/>
            <a:cxnLst/>
            <a:rect r="r" b="b" t="t" l="l"/>
            <a:pathLst>
              <a:path h="5193900" w="6338710">
                <a:moveTo>
                  <a:pt x="0" y="0"/>
                </a:moveTo>
                <a:lnTo>
                  <a:pt x="6338710" y="0"/>
                </a:lnTo>
                <a:lnTo>
                  <a:pt x="6338710" y="5193900"/>
                </a:lnTo>
                <a:lnTo>
                  <a:pt x="0" y="5193900"/>
                </a:lnTo>
                <a:lnTo>
                  <a:pt x="0" y="0"/>
                </a:lnTo>
                <a:close/>
              </a:path>
            </a:pathLst>
          </a:custGeom>
          <a:blipFill>
            <a:blip r:embed="rId3"/>
            <a:stretch>
              <a:fillRect l="0" t="0" r="0" b="0"/>
            </a:stretch>
          </a:blipFill>
        </p:spPr>
      </p:sp>
      <p:sp>
        <p:nvSpPr>
          <p:cNvPr name="Freeform 4" id="4"/>
          <p:cNvSpPr/>
          <p:nvPr/>
        </p:nvSpPr>
        <p:spPr>
          <a:xfrm flipH="false" flipV="false" rot="0">
            <a:off x="0" y="5985564"/>
            <a:ext cx="6333309" cy="4301436"/>
          </a:xfrm>
          <a:custGeom>
            <a:avLst/>
            <a:gdLst/>
            <a:ahLst/>
            <a:cxnLst/>
            <a:rect r="r" b="b" t="t" l="l"/>
            <a:pathLst>
              <a:path h="4301436" w="6333309">
                <a:moveTo>
                  <a:pt x="0" y="0"/>
                </a:moveTo>
                <a:lnTo>
                  <a:pt x="6333309" y="0"/>
                </a:lnTo>
                <a:lnTo>
                  <a:pt x="6333309" y="4301436"/>
                </a:lnTo>
                <a:lnTo>
                  <a:pt x="0" y="4301436"/>
                </a:lnTo>
                <a:lnTo>
                  <a:pt x="0" y="0"/>
                </a:lnTo>
                <a:close/>
              </a:path>
            </a:pathLst>
          </a:custGeom>
          <a:blipFill>
            <a:blip r:embed="rId4"/>
            <a:stretch>
              <a:fillRect l="0" t="0" r="0" b="0"/>
            </a:stretch>
          </a:blipFill>
        </p:spPr>
      </p:sp>
      <p:sp>
        <p:nvSpPr>
          <p:cNvPr name="Freeform 5" id="5"/>
          <p:cNvSpPr/>
          <p:nvPr/>
        </p:nvSpPr>
        <p:spPr>
          <a:xfrm flipH="false" flipV="false" rot="0">
            <a:off x="7398719" y="616606"/>
            <a:ext cx="8781258" cy="1097657"/>
          </a:xfrm>
          <a:custGeom>
            <a:avLst/>
            <a:gdLst/>
            <a:ahLst/>
            <a:cxnLst/>
            <a:rect r="r" b="b" t="t" l="l"/>
            <a:pathLst>
              <a:path h="1097657" w="8781258">
                <a:moveTo>
                  <a:pt x="0" y="0"/>
                </a:moveTo>
                <a:lnTo>
                  <a:pt x="8781259" y="0"/>
                </a:lnTo>
                <a:lnTo>
                  <a:pt x="8781259" y="1097658"/>
                </a:lnTo>
                <a:lnTo>
                  <a:pt x="0" y="1097658"/>
                </a:lnTo>
                <a:lnTo>
                  <a:pt x="0" y="0"/>
                </a:lnTo>
                <a:close/>
              </a:path>
            </a:pathLst>
          </a:custGeom>
          <a:blipFill>
            <a:blip r:embed="rId2"/>
            <a:stretch>
              <a:fillRect l="0" t="0" r="0" b="0"/>
            </a:stretch>
          </a:blipFill>
        </p:spPr>
      </p:sp>
      <p:grpSp>
        <p:nvGrpSpPr>
          <p:cNvPr name="Group 6" id="6"/>
          <p:cNvGrpSpPr/>
          <p:nvPr/>
        </p:nvGrpSpPr>
        <p:grpSpPr>
          <a:xfrm rot="0">
            <a:off x="9654952" y="2678789"/>
            <a:ext cx="3171825" cy="433388"/>
            <a:chOff x="0" y="0"/>
            <a:chExt cx="4229100" cy="577850"/>
          </a:xfrm>
        </p:grpSpPr>
        <p:sp>
          <p:nvSpPr>
            <p:cNvPr name="Freeform 7" id="7"/>
            <p:cNvSpPr/>
            <p:nvPr/>
          </p:nvSpPr>
          <p:spPr>
            <a:xfrm flipH="false" flipV="false" rot="0">
              <a:off x="16510" y="-35560"/>
              <a:ext cx="4198620" cy="621030"/>
            </a:xfrm>
            <a:custGeom>
              <a:avLst/>
              <a:gdLst/>
              <a:ahLst/>
              <a:cxnLst/>
              <a:rect r="r" b="b" t="t" l="l"/>
              <a:pathLst>
                <a:path h="621030" w="4198620">
                  <a:moveTo>
                    <a:pt x="34290" y="394970"/>
                  </a:moveTo>
                  <a:cubicBezTo>
                    <a:pt x="669290" y="389890"/>
                    <a:pt x="782320" y="383540"/>
                    <a:pt x="958850" y="369570"/>
                  </a:cubicBezTo>
                  <a:cubicBezTo>
                    <a:pt x="1226820" y="347980"/>
                    <a:pt x="1620520" y="295910"/>
                    <a:pt x="1973580" y="265430"/>
                  </a:cubicBezTo>
                  <a:cubicBezTo>
                    <a:pt x="2359660" y="231140"/>
                    <a:pt x="2805430" y="207010"/>
                    <a:pt x="3186430" y="175260"/>
                  </a:cubicBezTo>
                  <a:cubicBezTo>
                    <a:pt x="3526790" y="146050"/>
                    <a:pt x="4053840" y="0"/>
                    <a:pt x="4152900" y="86360"/>
                  </a:cubicBezTo>
                  <a:cubicBezTo>
                    <a:pt x="4193540" y="120650"/>
                    <a:pt x="4198620" y="208280"/>
                    <a:pt x="4161790" y="250190"/>
                  </a:cubicBezTo>
                  <a:cubicBezTo>
                    <a:pt x="4072890" y="354330"/>
                    <a:pt x="3535680" y="311150"/>
                    <a:pt x="3196590" y="340360"/>
                  </a:cubicBezTo>
                  <a:cubicBezTo>
                    <a:pt x="2816860" y="370840"/>
                    <a:pt x="2377440" y="394970"/>
                    <a:pt x="1992630" y="429260"/>
                  </a:cubicBezTo>
                  <a:cubicBezTo>
                    <a:pt x="1637030" y="461010"/>
                    <a:pt x="1240790" y="513080"/>
                    <a:pt x="969010" y="534670"/>
                  </a:cubicBezTo>
                  <a:cubicBezTo>
                    <a:pt x="788670" y="548640"/>
                    <a:pt x="673100" y="554990"/>
                    <a:pt x="519430" y="560070"/>
                  </a:cubicBezTo>
                  <a:cubicBezTo>
                    <a:pt x="361950" y="563880"/>
                    <a:pt x="93980" y="621030"/>
                    <a:pt x="34290" y="561340"/>
                  </a:cubicBezTo>
                  <a:cubicBezTo>
                    <a:pt x="0" y="525780"/>
                    <a:pt x="34290" y="394970"/>
                    <a:pt x="34290" y="394970"/>
                  </a:cubicBezTo>
                </a:path>
              </a:pathLst>
            </a:custGeom>
            <a:solidFill>
              <a:srgbClr val="AEFF61">
                <a:alpha val="784"/>
              </a:srgbClr>
            </a:solidFill>
            <a:ln cap="sq">
              <a:noFill/>
              <a:prstDash val="solid"/>
              <a:miter/>
            </a:ln>
          </p:spPr>
        </p:sp>
      </p:grpSp>
      <p:grpSp>
        <p:nvGrpSpPr>
          <p:cNvPr name="Group 8" id="8"/>
          <p:cNvGrpSpPr/>
          <p:nvPr/>
        </p:nvGrpSpPr>
        <p:grpSpPr>
          <a:xfrm rot="0">
            <a:off x="11433270" y="1245276"/>
            <a:ext cx="2423160" cy="152400"/>
            <a:chOff x="0" y="0"/>
            <a:chExt cx="3230880" cy="203200"/>
          </a:xfrm>
        </p:grpSpPr>
        <p:sp>
          <p:nvSpPr>
            <p:cNvPr name="Freeform 9" id="9"/>
            <p:cNvSpPr/>
            <p:nvPr/>
          </p:nvSpPr>
          <p:spPr>
            <a:xfrm flipH="false" flipV="false" rot="0">
              <a:off x="49530" y="49530"/>
              <a:ext cx="3130550" cy="153670"/>
            </a:xfrm>
            <a:custGeom>
              <a:avLst/>
              <a:gdLst/>
              <a:ahLst/>
              <a:cxnLst/>
              <a:rect r="r" b="b" t="t" l="l"/>
              <a:pathLst>
                <a:path h="153670" w="3130550">
                  <a:moveTo>
                    <a:pt x="45720" y="6350"/>
                  </a:moveTo>
                  <a:cubicBezTo>
                    <a:pt x="3105150" y="7620"/>
                    <a:pt x="3112770" y="11430"/>
                    <a:pt x="3120390" y="22860"/>
                  </a:cubicBezTo>
                  <a:cubicBezTo>
                    <a:pt x="3128010" y="34290"/>
                    <a:pt x="3130550" y="57150"/>
                    <a:pt x="3125470" y="69850"/>
                  </a:cubicBezTo>
                  <a:cubicBezTo>
                    <a:pt x="3120390" y="82550"/>
                    <a:pt x="3103880" y="97790"/>
                    <a:pt x="3089910" y="100330"/>
                  </a:cubicBezTo>
                  <a:cubicBezTo>
                    <a:pt x="3075940" y="102870"/>
                    <a:pt x="3054350" y="97790"/>
                    <a:pt x="3044190" y="87630"/>
                  </a:cubicBezTo>
                  <a:cubicBezTo>
                    <a:pt x="3034030" y="78740"/>
                    <a:pt x="3027680" y="57150"/>
                    <a:pt x="3028950" y="43180"/>
                  </a:cubicBezTo>
                  <a:cubicBezTo>
                    <a:pt x="3031490" y="29210"/>
                    <a:pt x="3045460" y="11430"/>
                    <a:pt x="3058160" y="5080"/>
                  </a:cubicBezTo>
                  <a:cubicBezTo>
                    <a:pt x="3070860" y="0"/>
                    <a:pt x="3093720" y="1270"/>
                    <a:pt x="3105150" y="7620"/>
                  </a:cubicBezTo>
                  <a:cubicBezTo>
                    <a:pt x="3116580" y="15240"/>
                    <a:pt x="3128010" y="35560"/>
                    <a:pt x="3129280" y="48260"/>
                  </a:cubicBezTo>
                  <a:cubicBezTo>
                    <a:pt x="3130550" y="59690"/>
                    <a:pt x="3128010" y="71120"/>
                    <a:pt x="3120390" y="80010"/>
                  </a:cubicBezTo>
                  <a:cubicBezTo>
                    <a:pt x="3112770" y="90170"/>
                    <a:pt x="3105150" y="95250"/>
                    <a:pt x="3078480" y="101600"/>
                  </a:cubicBezTo>
                  <a:cubicBezTo>
                    <a:pt x="2867660" y="153670"/>
                    <a:pt x="228600" y="129540"/>
                    <a:pt x="45720" y="96520"/>
                  </a:cubicBezTo>
                  <a:cubicBezTo>
                    <a:pt x="26670" y="92710"/>
                    <a:pt x="24130" y="91440"/>
                    <a:pt x="16510" y="85090"/>
                  </a:cubicBezTo>
                  <a:cubicBezTo>
                    <a:pt x="8890" y="78740"/>
                    <a:pt x="2540" y="66040"/>
                    <a:pt x="1270" y="57150"/>
                  </a:cubicBezTo>
                  <a:cubicBezTo>
                    <a:pt x="0" y="46990"/>
                    <a:pt x="2540" y="34290"/>
                    <a:pt x="8890" y="25400"/>
                  </a:cubicBezTo>
                  <a:cubicBezTo>
                    <a:pt x="16510" y="16510"/>
                    <a:pt x="45720" y="6350"/>
                    <a:pt x="45720" y="6350"/>
                  </a:cubicBezTo>
                </a:path>
              </a:pathLst>
            </a:custGeom>
            <a:solidFill>
              <a:srgbClr val="AEFF61">
                <a:alpha val="63922"/>
              </a:srgbClr>
            </a:solidFill>
            <a:ln cap="sq">
              <a:noFill/>
              <a:prstDash val="solid"/>
              <a:miter/>
            </a:ln>
          </p:spPr>
        </p:sp>
      </p:grpSp>
      <p:grpSp>
        <p:nvGrpSpPr>
          <p:cNvPr name="Group 10" id="10"/>
          <p:cNvGrpSpPr/>
          <p:nvPr/>
        </p:nvGrpSpPr>
        <p:grpSpPr>
          <a:xfrm rot="0">
            <a:off x="8872950" y="1028106"/>
            <a:ext cx="1590675" cy="150495"/>
            <a:chOff x="0" y="0"/>
            <a:chExt cx="2120900" cy="200660"/>
          </a:xfrm>
        </p:grpSpPr>
        <p:sp>
          <p:nvSpPr>
            <p:cNvPr name="Freeform 11" id="11"/>
            <p:cNvSpPr/>
            <p:nvPr/>
          </p:nvSpPr>
          <p:spPr>
            <a:xfrm flipH="false" flipV="false" rot="0">
              <a:off x="49530" y="49530"/>
              <a:ext cx="2020570" cy="139700"/>
            </a:xfrm>
            <a:custGeom>
              <a:avLst/>
              <a:gdLst/>
              <a:ahLst/>
              <a:cxnLst/>
              <a:rect r="r" b="b" t="t" l="l"/>
              <a:pathLst>
                <a:path h="139700" w="2020570">
                  <a:moveTo>
                    <a:pt x="45720" y="5080"/>
                  </a:moveTo>
                  <a:cubicBezTo>
                    <a:pt x="1995170" y="7620"/>
                    <a:pt x="2004060" y="11430"/>
                    <a:pt x="2011680" y="22860"/>
                  </a:cubicBezTo>
                  <a:cubicBezTo>
                    <a:pt x="2019300" y="34290"/>
                    <a:pt x="2020570" y="55880"/>
                    <a:pt x="2015490" y="68580"/>
                  </a:cubicBezTo>
                  <a:cubicBezTo>
                    <a:pt x="2011680" y="81280"/>
                    <a:pt x="1993900" y="95250"/>
                    <a:pt x="1981200" y="97790"/>
                  </a:cubicBezTo>
                  <a:cubicBezTo>
                    <a:pt x="1967230" y="101600"/>
                    <a:pt x="1946910" y="95250"/>
                    <a:pt x="1936750" y="86360"/>
                  </a:cubicBezTo>
                  <a:cubicBezTo>
                    <a:pt x="1926590" y="76200"/>
                    <a:pt x="1920240" y="55880"/>
                    <a:pt x="1921510" y="41910"/>
                  </a:cubicBezTo>
                  <a:cubicBezTo>
                    <a:pt x="1924050" y="29210"/>
                    <a:pt x="1938020" y="11430"/>
                    <a:pt x="1949450" y="5080"/>
                  </a:cubicBezTo>
                  <a:cubicBezTo>
                    <a:pt x="1962150" y="0"/>
                    <a:pt x="1983740" y="1270"/>
                    <a:pt x="1995170" y="7620"/>
                  </a:cubicBezTo>
                  <a:cubicBezTo>
                    <a:pt x="2007870" y="15240"/>
                    <a:pt x="2018030" y="34290"/>
                    <a:pt x="2019300" y="46990"/>
                  </a:cubicBezTo>
                  <a:cubicBezTo>
                    <a:pt x="2020570" y="58420"/>
                    <a:pt x="2018030" y="69850"/>
                    <a:pt x="2011680" y="77470"/>
                  </a:cubicBezTo>
                  <a:cubicBezTo>
                    <a:pt x="2002790" y="87630"/>
                    <a:pt x="1995170" y="92710"/>
                    <a:pt x="1969770" y="99060"/>
                  </a:cubicBezTo>
                  <a:cubicBezTo>
                    <a:pt x="1808480" y="139700"/>
                    <a:pt x="199390" y="133350"/>
                    <a:pt x="45720" y="95250"/>
                  </a:cubicBezTo>
                  <a:cubicBezTo>
                    <a:pt x="22860" y="88900"/>
                    <a:pt x="15240" y="85090"/>
                    <a:pt x="8890" y="74930"/>
                  </a:cubicBezTo>
                  <a:cubicBezTo>
                    <a:pt x="2540" y="67310"/>
                    <a:pt x="0" y="54610"/>
                    <a:pt x="1270" y="44450"/>
                  </a:cubicBezTo>
                  <a:cubicBezTo>
                    <a:pt x="2540" y="35560"/>
                    <a:pt x="7620" y="22860"/>
                    <a:pt x="15240" y="16510"/>
                  </a:cubicBezTo>
                  <a:cubicBezTo>
                    <a:pt x="22860" y="10160"/>
                    <a:pt x="45720" y="5080"/>
                    <a:pt x="45720" y="5080"/>
                  </a:cubicBezTo>
                </a:path>
              </a:pathLst>
            </a:custGeom>
            <a:solidFill>
              <a:srgbClr val="AEFF61">
                <a:alpha val="63922"/>
              </a:srgbClr>
            </a:solidFill>
            <a:ln cap="sq">
              <a:noFill/>
              <a:prstDash val="solid"/>
              <a:miter/>
            </a:ln>
          </p:spPr>
        </p:sp>
      </p:grpSp>
      <p:grpSp>
        <p:nvGrpSpPr>
          <p:cNvPr name="Group 12" id="12"/>
          <p:cNvGrpSpPr/>
          <p:nvPr/>
        </p:nvGrpSpPr>
        <p:grpSpPr>
          <a:xfrm rot="0">
            <a:off x="10725562" y="1261469"/>
            <a:ext cx="742950" cy="145733"/>
            <a:chOff x="0" y="0"/>
            <a:chExt cx="990600" cy="194310"/>
          </a:xfrm>
        </p:grpSpPr>
        <p:sp>
          <p:nvSpPr>
            <p:cNvPr name="Freeform 13" id="13"/>
            <p:cNvSpPr/>
            <p:nvPr/>
          </p:nvSpPr>
          <p:spPr>
            <a:xfrm flipH="false" flipV="false" rot="0">
              <a:off x="49530" y="48260"/>
              <a:ext cx="892810" cy="118110"/>
            </a:xfrm>
            <a:custGeom>
              <a:avLst/>
              <a:gdLst/>
              <a:ahLst/>
              <a:cxnLst/>
              <a:rect r="r" b="b" t="t" l="l"/>
              <a:pathLst>
                <a:path h="118110" w="892810">
                  <a:moveTo>
                    <a:pt x="45720" y="5080"/>
                  </a:moveTo>
                  <a:cubicBezTo>
                    <a:pt x="859790" y="5080"/>
                    <a:pt x="864870" y="6350"/>
                    <a:pt x="872490" y="12700"/>
                  </a:cubicBezTo>
                  <a:cubicBezTo>
                    <a:pt x="881380" y="20320"/>
                    <a:pt x="890270" y="39370"/>
                    <a:pt x="890270" y="52070"/>
                  </a:cubicBezTo>
                  <a:cubicBezTo>
                    <a:pt x="890270" y="60960"/>
                    <a:pt x="886460" y="72390"/>
                    <a:pt x="878840" y="78740"/>
                  </a:cubicBezTo>
                  <a:cubicBezTo>
                    <a:pt x="871220" y="87630"/>
                    <a:pt x="850900" y="95250"/>
                    <a:pt x="839470" y="95250"/>
                  </a:cubicBezTo>
                  <a:cubicBezTo>
                    <a:pt x="829310" y="95250"/>
                    <a:pt x="819150" y="90170"/>
                    <a:pt x="812800" y="82550"/>
                  </a:cubicBezTo>
                  <a:cubicBezTo>
                    <a:pt x="805180" y="73660"/>
                    <a:pt x="796290" y="54610"/>
                    <a:pt x="798830" y="41910"/>
                  </a:cubicBezTo>
                  <a:cubicBezTo>
                    <a:pt x="801370" y="29210"/>
                    <a:pt x="814070" y="12700"/>
                    <a:pt x="825500" y="7620"/>
                  </a:cubicBezTo>
                  <a:cubicBezTo>
                    <a:pt x="833120" y="2540"/>
                    <a:pt x="844550" y="0"/>
                    <a:pt x="854710" y="3810"/>
                  </a:cubicBezTo>
                  <a:cubicBezTo>
                    <a:pt x="867410" y="8890"/>
                    <a:pt x="887730" y="33020"/>
                    <a:pt x="890270" y="46990"/>
                  </a:cubicBezTo>
                  <a:cubicBezTo>
                    <a:pt x="892810" y="55880"/>
                    <a:pt x="889000" y="67310"/>
                    <a:pt x="882650" y="74930"/>
                  </a:cubicBezTo>
                  <a:cubicBezTo>
                    <a:pt x="875030" y="83820"/>
                    <a:pt x="866140" y="90170"/>
                    <a:pt x="844550" y="95250"/>
                  </a:cubicBezTo>
                  <a:cubicBezTo>
                    <a:pt x="749300" y="118110"/>
                    <a:pt x="129540" y="107950"/>
                    <a:pt x="45720" y="92710"/>
                  </a:cubicBezTo>
                  <a:cubicBezTo>
                    <a:pt x="27940" y="90170"/>
                    <a:pt x="22860" y="87630"/>
                    <a:pt x="16510" y="81280"/>
                  </a:cubicBezTo>
                  <a:cubicBezTo>
                    <a:pt x="8890" y="74930"/>
                    <a:pt x="2540" y="63500"/>
                    <a:pt x="1270" y="54610"/>
                  </a:cubicBezTo>
                  <a:cubicBezTo>
                    <a:pt x="0" y="44450"/>
                    <a:pt x="2540" y="31750"/>
                    <a:pt x="8890" y="24130"/>
                  </a:cubicBezTo>
                  <a:cubicBezTo>
                    <a:pt x="16510" y="15240"/>
                    <a:pt x="45720" y="5080"/>
                    <a:pt x="45720" y="5080"/>
                  </a:cubicBezTo>
                </a:path>
              </a:pathLst>
            </a:custGeom>
            <a:solidFill>
              <a:srgbClr val="AEFF61">
                <a:alpha val="63922"/>
              </a:srgbClr>
            </a:solidFill>
            <a:ln cap="sq">
              <a:noFill/>
              <a:prstDash val="solid"/>
              <a:miter/>
            </a:ln>
          </p:spPr>
        </p:sp>
      </p:grpSp>
      <p:sp>
        <p:nvSpPr>
          <p:cNvPr name="Freeform 14" id="14"/>
          <p:cNvSpPr/>
          <p:nvPr/>
        </p:nvSpPr>
        <p:spPr>
          <a:xfrm flipH="false" flipV="false" rot="0">
            <a:off x="7471859" y="1904542"/>
            <a:ext cx="8708119" cy="5899398"/>
          </a:xfrm>
          <a:custGeom>
            <a:avLst/>
            <a:gdLst/>
            <a:ahLst/>
            <a:cxnLst/>
            <a:rect r="r" b="b" t="t" l="l"/>
            <a:pathLst>
              <a:path h="5899398" w="8708119">
                <a:moveTo>
                  <a:pt x="0" y="0"/>
                </a:moveTo>
                <a:lnTo>
                  <a:pt x="8708119" y="0"/>
                </a:lnTo>
                <a:lnTo>
                  <a:pt x="8708119" y="5899398"/>
                </a:lnTo>
                <a:lnTo>
                  <a:pt x="0" y="5899398"/>
                </a:lnTo>
                <a:lnTo>
                  <a:pt x="0" y="0"/>
                </a:lnTo>
                <a:close/>
              </a:path>
            </a:pathLst>
          </a:custGeom>
          <a:blipFill>
            <a:blip r:embed="rId5"/>
            <a:stretch>
              <a:fillRect l="0" t="0" r="0" b="0"/>
            </a:stretch>
          </a:blipFill>
        </p:spPr>
      </p:sp>
      <p:sp>
        <p:nvSpPr>
          <p:cNvPr name="AutoShape 15" id="15"/>
          <p:cNvSpPr/>
          <p:nvPr/>
        </p:nvSpPr>
        <p:spPr>
          <a:xfrm>
            <a:off x="6338710" y="3388614"/>
            <a:ext cx="1133149" cy="1465627"/>
          </a:xfrm>
          <a:prstGeom prst="line">
            <a:avLst/>
          </a:prstGeom>
          <a:ln cap="flat" w="38100">
            <a:solidFill>
              <a:srgbClr val="000000"/>
            </a:solidFill>
            <a:prstDash val="solid"/>
            <a:headEnd type="none" len="sm" w="sm"/>
            <a:tailEnd type="arrow" len="sm" w="med"/>
          </a:ln>
        </p:spPr>
      </p:sp>
      <p:sp>
        <p:nvSpPr>
          <p:cNvPr name="TextBox 16" id="16"/>
          <p:cNvSpPr txBox="true"/>
          <p:nvPr/>
        </p:nvSpPr>
        <p:spPr>
          <a:xfrm rot="0">
            <a:off x="7728174" y="7737265"/>
            <a:ext cx="6269348" cy="2428875"/>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Times New Roman"/>
              </a:rPr>
              <a:t>Significant Factors -&gt;</a:t>
            </a:r>
          </a:p>
          <a:p>
            <a:pPr algn="l">
              <a:lnSpc>
                <a:spcPts val="2100"/>
              </a:lnSpc>
              <a:spcBef>
                <a:spcPct val="0"/>
              </a:spcBef>
            </a:pPr>
            <a:r>
              <a:rPr lang="en-US" sz="1500">
                <a:solidFill>
                  <a:srgbClr val="000000"/>
                </a:solidFill>
                <a:latin typeface="Times New Roman"/>
              </a:rPr>
              <a:t>Hypertension (Beta = -1.7, p-value = 0.001);</a:t>
            </a:r>
          </a:p>
          <a:p>
            <a:pPr algn="l">
              <a:lnSpc>
                <a:spcPts val="2100"/>
              </a:lnSpc>
              <a:spcBef>
                <a:spcPct val="0"/>
              </a:spcBef>
            </a:pPr>
            <a:r>
              <a:rPr lang="en-US" sz="1500">
                <a:solidFill>
                  <a:srgbClr val="000000"/>
                </a:solidFill>
                <a:latin typeface="Times New Roman"/>
              </a:rPr>
              <a:t>Numbiologicals (Beta = 1.89, p-value=0.008);</a:t>
            </a:r>
          </a:p>
          <a:p>
            <a:pPr algn="l">
              <a:lnSpc>
                <a:spcPts val="2100"/>
              </a:lnSpc>
              <a:spcBef>
                <a:spcPct val="0"/>
              </a:spcBef>
            </a:pPr>
            <a:r>
              <a:rPr lang="en-US" sz="1500">
                <a:solidFill>
                  <a:srgbClr val="000000"/>
                </a:solidFill>
                <a:latin typeface="Times New Roman"/>
              </a:rPr>
              <a:t>Education-Uni (Beta = -1.17, p-value=0.016); Disease Duration (Beta=0.6, p-value=0.02)</a:t>
            </a:r>
          </a:p>
          <a:p>
            <a:pPr algn="l">
              <a:lnSpc>
                <a:spcPts val="2100"/>
              </a:lnSpc>
              <a:spcBef>
                <a:spcPct val="0"/>
              </a:spcBef>
            </a:pPr>
            <a:r>
              <a:rPr lang="en-US" sz="1500">
                <a:solidFill>
                  <a:srgbClr val="000000"/>
                </a:solidFill>
                <a:latin typeface="Times New Roman"/>
              </a:rPr>
              <a:t>anydisinfectant use (Beta=0.82, p-value=0.016)</a:t>
            </a:r>
          </a:p>
          <a:p>
            <a:pPr algn="l">
              <a:lnSpc>
                <a:spcPts val="2100"/>
              </a:lnSpc>
              <a:spcBef>
                <a:spcPct val="0"/>
              </a:spcBef>
            </a:pPr>
            <a:r>
              <a:rPr lang="en-US" sz="1500">
                <a:solidFill>
                  <a:srgbClr val="000000"/>
                </a:solidFill>
                <a:latin typeface="Times New Roman"/>
              </a:rPr>
              <a:t>Alcohol (Beta = -0.61, p-value=0.06)</a:t>
            </a:r>
          </a:p>
          <a:p>
            <a:pPr algn="l">
              <a:lnSpc>
                <a:spcPts val="2100"/>
              </a:lnSpc>
              <a:spcBef>
                <a:spcPct val="0"/>
              </a:spcBef>
            </a:pPr>
            <a:r>
              <a:rPr lang="en-US" sz="1500">
                <a:solidFill>
                  <a:srgbClr val="000000"/>
                </a:solidFill>
                <a:latin typeface="Times New Roman"/>
              </a:rPr>
              <a:t>Nutrient Groups -&gt;</a:t>
            </a:r>
          </a:p>
          <a:p>
            <a:pPr algn="l">
              <a:lnSpc>
                <a:spcPts val="2100"/>
              </a:lnSpc>
              <a:spcBef>
                <a:spcPct val="0"/>
              </a:spcBef>
            </a:pPr>
            <a:r>
              <a:rPr lang="en-US" sz="1500">
                <a:solidFill>
                  <a:srgbClr val="000000"/>
                </a:solidFill>
                <a:latin typeface="Times New Roman"/>
              </a:rPr>
              <a:t>Factor6 (Beta = 0.53, p-value=0.08) *</a:t>
            </a:r>
          </a:p>
        </p:txBody>
      </p:sp>
      <p:sp>
        <p:nvSpPr>
          <p:cNvPr name="TextBox 17" id="17"/>
          <p:cNvSpPr txBox="true"/>
          <p:nvPr/>
        </p:nvSpPr>
        <p:spPr>
          <a:xfrm rot="0">
            <a:off x="7914400" y="-99574"/>
            <a:ext cx="5335191" cy="630555"/>
          </a:xfrm>
          <a:prstGeom prst="rect">
            <a:avLst/>
          </a:prstGeom>
        </p:spPr>
        <p:txBody>
          <a:bodyPr anchor="t" rtlCol="false" tIns="0" lIns="0" bIns="0" rIns="0">
            <a:spAutoFit/>
          </a:bodyPr>
          <a:lstStyle/>
          <a:p>
            <a:pPr algn="ctr">
              <a:lnSpc>
                <a:spcPts val="4620"/>
              </a:lnSpc>
            </a:pPr>
            <a:r>
              <a:rPr lang="en-US" sz="3300">
                <a:solidFill>
                  <a:srgbClr val="000000"/>
                </a:solidFill>
                <a:latin typeface="Times New Roman Bold Italics"/>
              </a:rPr>
              <a:t>Model with Interaction Effects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TextBox 2" id="2"/>
          <p:cNvSpPr txBox="true"/>
          <p:nvPr/>
        </p:nvSpPr>
        <p:spPr>
          <a:xfrm rot="0">
            <a:off x="1028700" y="914400"/>
            <a:ext cx="16230600" cy="7896433"/>
          </a:xfrm>
          <a:prstGeom prst="rect">
            <a:avLst/>
          </a:prstGeom>
        </p:spPr>
        <p:txBody>
          <a:bodyPr anchor="t" rtlCol="false" tIns="0" lIns="0" bIns="0" rIns="0">
            <a:spAutoFit/>
          </a:bodyPr>
          <a:lstStyle/>
          <a:p>
            <a:pPr algn="ctr">
              <a:lnSpc>
                <a:spcPts val="4188"/>
              </a:lnSpc>
            </a:pPr>
            <a:r>
              <a:rPr lang="en-US" sz="2991">
                <a:solidFill>
                  <a:srgbClr val="000000"/>
                </a:solidFill>
                <a:latin typeface="Times New Roman Bold Italics"/>
              </a:rPr>
              <a:t>Findings:</a:t>
            </a:r>
          </a:p>
          <a:p>
            <a:pPr algn="ctr">
              <a:lnSpc>
                <a:spcPts val="4188"/>
              </a:lnSpc>
            </a:pPr>
          </a:p>
          <a:p>
            <a:pPr algn="l">
              <a:lnSpc>
                <a:spcPts val="4188"/>
              </a:lnSpc>
            </a:pPr>
            <a:r>
              <a:rPr lang="en-US" sz="2991">
                <a:solidFill>
                  <a:srgbClr val="000000"/>
                </a:solidFill>
                <a:latin typeface="Times New Roman Bold Italics"/>
              </a:rPr>
              <a:t>In all, we see that we could only find a slightly significant (at 10%), p-value=0.07 result for Factor6 Nutrients .</a:t>
            </a:r>
          </a:p>
          <a:p>
            <a:pPr algn="l">
              <a:lnSpc>
                <a:spcPts val="4188"/>
              </a:lnSpc>
            </a:pPr>
          </a:p>
          <a:p>
            <a:pPr algn="l">
              <a:lnSpc>
                <a:spcPts val="4188"/>
              </a:lnSpc>
            </a:pPr>
            <a:r>
              <a:rPr lang="en-US" sz="2991">
                <a:solidFill>
                  <a:srgbClr val="000000"/>
                </a:solidFill>
                <a:latin typeface="Times New Roman Bold Italics"/>
              </a:rPr>
              <a:t>Factor 6 Nutrients are (major ones) -&gt;</a:t>
            </a:r>
          </a:p>
          <a:p>
            <a:pPr algn="l" marL="645932" indent="-322966" lvl="1">
              <a:lnSpc>
                <a:spcPts val="4188"/>
              </a:lnSpc>
              <a:buAutoNum type="arabicPeriod" startAt="1"/>
            </a:pPr>
            <a:r>
              <a:rPr lang="en-US" sz="2991">
                <a:solidFill>
                  <a:srgbClr val="000000"/>
                </a:solidFill>
                <a:latin typeface="Times New Roman Bold Italics"/>
              </a:rPr>
              <a:t>Vanillic_Acid </a:t>
            </a:r>
          </a:p>
          <a:p>
            <a:pPr algn="l" marL="645932" indent="-322966" lvl="1">
              <a:lnSpc>
                <a:spcPts val="4188"/>
              </a:lnSpc>
              <a:buAutoNum type="arabicPeriod" startAt="1"/>
            </a:pPr>
            <a:r>
              <a:rPr lang="en-US" sz="2991">
                <a:solidFill>
                  <a:srgbClr val="000000"/>
                </a:solidFill>
                <a:latin typeface="Times New Roman Bold Italics"/>
              </a:rPr>
              <a:t>Quercetin </a:t>
            </a:r>
          </a:p>
          <a:p>
            <a:pPr algn="l" marL="645932" indent="-322966" lvl="1">
              <a:lnSpc>
                <a:spcPts val="4188"/>
              </a:lnSpc>
              <a:buAutoNum type="arabicPeriod" startAt="1"/>
            </a:pPr>
            <a:r>
              <a:rPr lang="en-US" sz="2991">
                <a:solidFill>
                  <a:srgbClr val="000000"/>
                </a:solidFill>
                <a:latin typeface="Times New Roman Bold Italics"/>
              </a:rPr>
              <a:t>Kaempferol </a:t>
            </a:r>
          </a:p>
          <a:p>
            <a:pPr algn="l" marL="645932" indent="-322966" lvl="1">
              <a:lnSpc>
                <a:spcPts val="4188"/>
              </a:lnSpc>
              <a:buAutoNum type="arabicPeriod" startAt="1"/>
            </a:pPr>
            <a:r>
              <a:rPr lang="en-US" sz="2991">
                <a:solidFill>
                  <a:srgbClr val="000000"/>
                </a:solidFill>
                <a:latin typeface="Times New Roman Bold Italics"/>
              </a:rPr>
              <a:t>Caffeic_Acid </a:t>
            </a:r>
          </a:p>
          <a:p>
            <a:pPr algn="l" marL="645932" indent="-322966" lvl="1">
              <a:lnSpc>
                <a:spcPts val="4188"/>
              </a:lnSpc>
              <a:buAutoNum type="arabicPeriod" startAt="1"/>
            </a:pPr>
            <a:r>
              <a:rPr lang="en-US" sz="2991">
                <a:solidFill>
                  <a:srgbClr val="000000"/>
                </a:solidFill>
                <a:latin typeface="Times New Roman Bold Italics"/>
              </a:rPr>
              <a:t>Stilbenes </a:t>
            </a:r>
          </a:p>
          <a:p>
            <a:pPr algn="l" marL="645932" indent="-322966" lvl="1">
              <a:lnSpc>
                <a:spcPts val="4188"/>
              </a:lnSpc>
              <a:buAutoNum type="arabicPeriod" startAt="1"/>
            </a:pPr>
            <a:r>
              <a:rPr lang="en-US" sz="2991">
                <a:solidFill>
                  <a:srgbClr val="000000"/>
                </a:solidFill>
                <a:latin typeface="Times New Roman Bold Italics"/>
              </a:rPr>
              <a:t>Hydroxybenzaldehydes</a:t>
            </a:r>
          </a:p>
          <a:p>
            <a:pPr algn="l">
              <a:lnSpc>
                <a:spcPts val="4188"/>
              </a:lnSpc>
            </a:pPr>
          </a:p>
          <a:p>
            <a:pPr algn="l">
              <a:lnSpc>
                <a:spcPts val="4188"/>
              </a:lnSpc>
            </a:pPr>
            <a:r>
              <a:rPr lang="en-US" sz="2991">
                <a:solidFill>
                  <a:srgbClr val="000000"/>
                </a:solidFill>
                <a:latin typeface="Times New Roman Bold Italics"/>
              </a:rPr>
              <a:t> </a:t>
            </a:r>
          </a:p>
          <a:p>
            <a:pPr algn="l">
              <a:lnSpc>
                <a:spcPts val="4188"/>
              </a:lnSpc>
            </a:pPr>
          </a:p>
        </p:txBody>
      </p:sp>
      <p:grpSp>
        <p:nvGrpSpPr>
          <p:cNvPr name="Group 3" id="3"/>
          <p:cNvGrpSpPr>
            <a:grpSpLocks noChangeAspect="true"/>
          </p:cNvGrpSpPr>
          <p:nvPr/>
        </p:nvGrpSpPr>
        <p:grpSpPr>
          <a:xfrm rot="0">
            <a:off x="6592109" y="6608771"/>
            <a:ext cx="4991593" cy="3443566"/>
            <a:chOff x="0" y="0"/>
            <a:chExt cx="1926335" cy="1328927"/>
          </a:xfrm>
        </p:grpSpPr>
        <p:sp>
          <p:nvSpPr>
            <p:cNvPr name="Freeform 4" id="4"/>
            <p:cNvSpPr/>
            <p:nvPr/>
          </p:nvSpPr>
          <p:spPr>
            <a:xfrm flipH="false" flipV="false" rot="0">
              <a:off x="0" y="0"/>
              <a:ext cx="1926335" cy="1328927"/>
            </a:xfrm>
            <a:custGeom>
              <a:avLst/>
              <a:gdLst/>
              <a:ahLst/>
              <a:cxnLst/>
              <a:rect r="r" b="b" t="t" l="l"/>
              <a:pathLst>
                <a:path h="1328927" w="1926335">
                  <a:moveTo>
                    <a:pt x="1926335" y="1328927"/>
                  </a:moveTo>
                  <a:lnTo>
                    <a:pt x="0" y="1328927"/>
                  </a:lnTo>
                  <a:lnTo>
                    <a:pt x="0" y="0"/>
                  </a:lnTo>
                  <a:lnTo>
                    <a:pt x="1926335" y="0"/>
                  </a:lnTo>
                  <a:lnTo>
                    <a:pt x="1926335" y="1328927"/>
                  </a:lnTo>
                  <a:close/>
                </a:path>
              </a:pathLst>
            </a:custGeom>
            <a:blipFill>
              <a:blip r:embed="rId2"/>
              <a:stretch>
                <a:fillRect l="0" t="0" r="0" b="0"/>
              </a:stretch>
            </a:blipFill>
          </p:spPr>
        </p:sp>
        <p:sp>
          <p:nvSpPr>
            <p:cNvPr name="Freeform 5" id="5"/>
            <p:cNvSpPr/>
            <p:nvPr/>
          </p:nvSpPr>
          <p:spPr>
            <a:xfrm flipH="false" flipV="false" rot="0">
              <a:off x="201168" y="201167"/>
              <a:ext cx="1524000" cy="926592"/>
            </a:xfrm>
            <a:custGeom>
              <a:avLst/>
              <a:gdLst/>
              <a:ahLst/>
              <a:cxnLst/>
              <a:rect r="r" b="b" t="t" l="l"/>
              <a:pathLst>
                <a:path h="926592" w="1524000">
                  <a:moveTo>
                    <a:pt x="379192" y="0"/>
                  </a:moveTo>
                  <a:lnTo>
                    <a:pt x="1144808" y="0"/>
                  </a:lnTo>
                  <a:cubicBezTo>
                    <a:pt x="1354254" y="0"/>
                    <a:pt x="1524000" y="169566"/>
                    <a:pt x="1524000" y="378790"/>
                  </a:cubicBezTo>
                  <a:lnTo>
                    <a:pt x="1524000" y="378790"/>
                  </a:lnTo>
                  <a:lnTo>
                    <a:pt x="1524000" y="926592"/>
                  </a:lnTo>
                  <a:lnTo>
                    <a:pt x="1524000" y="926592"/>
                  </a:lnTo>
                  <a:lnTo>
                    <a:pt x="0" y="926592"/>
                  </a:lnTo>
                  <a:lnTo>
                    <a:pt x="0" y="926592"/>
                  </a:lnTo>
                  <a:lnTo>
                    <a:pt x="0" y="378790"/>
                  </a:lnTo>
                  <a:cubicBezTo>
                    <a:pt x="0" y="169566"/>
                    <a:pt x="169746" y="0"/>
                    <a:pt x="379192" y="0"/>
                  </a:cubicBezTo>
                  <a:lnTo>
                    <a:pt x="379192" y="0"/>
                  </a:lnTo>
                  <a:close/>
                </a:path>
              </a:pathLst>
            </a:custGeom>
            <a:solidFill>
              <a:srgbClr val="000000">
                <a:alpha val="0"/>
              </a:srgbClr>
            </a:solidFill>
            <a:ln w="12700">
              <a:solidFill>
                <a:srgbClr val="000000"/>
              </a:solidFill>
            </a:ln>
          </p:spPr>
        </p:sp>
      </p:grpSp>
      <p:sp>
        <p:nvSpPr>
          <p:cNvPr name="TextBox 6" id="6"/>
          <p:cNvSpPr txBox="true"/>
          <p:nvPr/>
        </p:nvSpPr>
        <p:spPr>
          <a:xfrm rot="0">
            <a:off x="9087906" y="4420478"/>
            <a:ext cx="7569997" cy="1987550"/>
          </a:xfrm>
          <a:prstGeom prst="rect">
            <a:avLst/>
          </a:prstGeom>
        </p:spPr>
        <p:txBody>
          <a:bodyPr anchor="t" rtlCol="false" tIns="0" lIns="0" bIns="0" rIns="0">
            <a:spAutoFit/>
          </a:bodyPr>
          <a:lstStyle/>
          <a:p>
            <a:pPr algn="ctr">
              <a:lnSpc>
                <a:spcPts val="3849"/>
              </a:lnSpc>
              <a:spcBef>
                <a:spcPct val="0"/>
              </a:spcBef>
            </a:pPr>
            <a:r>
              <a:rPr lang="en-US" sz="2749" u="sng">
                <a:solidFill>
                  <a:srgbClr val="6E593C"/>
                </a:solidFill>
                <a:latin typeface="Times New Roman Bold Italics"/>
              </a:rPr>
              <a:t>And most of these comes from  Fruits, Onions,Green Vegetables , Berries, Peanuts</a:t>
            </a:r>
          </a:p>
          <a:p>
            <a:pPr algn="ctr">
              <a:lnSpc>
                <a:spcPts val="3849"/>
              </a:lnSpc>
              <a:spcBef>
                <a:spcPct val="0"/>
              </a:spcBef>
            </a:pPr>
            <a:r>
              <a:rPr lang="en-US" sz="2749" u="sng">
                <a:solidFill>
                  <a:srgbClr val="6E593C"/>
                </a:solidFill>
                <a:latin typeface="Times New Roman Bold Italics"/>
              </a:rPr>
              <a:t>So, A Plant-Based Foods.</a:t>
            </a:r>
          </a:p>
          <a:p>
            <a:pPr algn="ctr">
              <a:lnSpc>
                <a:spcPts val="384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sp>
        <p:nvSpPr>
          <p:cNvPr name="TextBox 2" id="2"/>
          <p:cNvSpPr txBox="true"/>
          <p:nvPr/>
        </p:nvSpPr>
        <p:spPr>
          <a:xfrm rot="0">
            <a:off x="1028700" y="817719"/>
            <a:ext cx="16230600" cy="8518212"/>
          </a:xfrm>
          <a:prstGeom prst="rect">
            <a:avLst/>
          </a:prstGeom>
        </p:spPr>
        <p:txBody>
          <a:bodyPr anchor="t" rtlCol="false" tIns="0" lIns="0" bIns="0" rIns="0">
            <a:spAutoFit/>
          </a:bodyPr>
          <a:lstStyle/>
          <a:p>
            <a:pPr algn="ctr">
              <a:lnSpc>
                <a:spcPts val="4608"/>
              </a:lnSpc>
            </a:pPr>
            <a:r>
              <a:rPr lang="en-US" sz="3291">
                <a:solidFill>
                  <a:srgbClr val="000000"/>
                </a:solidFill>
                <a:latin typeface="Times New Roman Bold Italics"/>
              </a:rPr>
              <a:t>Shortcomings and how the Analysis can be Improved further - </a:t>
            </a:r>
          </a:p>
          <a:p>
            <a:pPr algn="just">
              <a:lnSpc>
                <a:spcPts val="4608"/>
              </a:lnSpc>
            </a:pPr>
          </a:p>
          <a:p>
            <a:pPr algn="just">
              <a:lnSpc>
                <a:spcPts val="4468"/>
              </a:lnSpc>
            </a:pPr>
            <a:r>
              <a:rPr lang="en-US" sz="3191">
                <a:solidFill>
                  <a:srgbClr val="000000"/>
                </a:solidFill>
                <a:latin typeface="Times New Roman Italics"/>
              </a:rPr>
              <a:t>Cardiopathy and Hypertension -&gt; Both are related to heart disease, we can account for their impact to improve the model.</a:t>
            </a:r>
          </a:p>
          <a:p>
            <a:pPr algn="just">
              <a:lnSpc>
                <a:spcPts val="4468"/>
              </a:lnSpc>
            </a:pPr>
          </a:p>
          <a:p>
            <a:pPr algn="just">
              <a:lnSpc>
                <a:spcPts val="4468"/>
              </a:lnSpc>
            </a:pPr>
            <a:r>
              <a:rPr lang="en-US" sz="3191">
                <a:solidFill>
                  <a:srgbClr val="000000"/>
                </a:solidFill>
                <a:latin typeface="Times New Roman Italics"/>
              </a:rPr>
              <a:t>GERD and Gastritis -&gt; Both are related to Gastric issues, these two can also be combined or need to be addressed to improve model accuracy.</a:t>
            </a:r>
          </a:p>
          <a:p>
            <a:pPr algn="just">
              <a:lnSpc>
                <a:spcPts val="4468"/>
              </a:lnSpc>
            </a:pPr>
          </a:p>
          <a:p>
            <a:pPr algn="just">
              <a:lnSpc>
                <a:spcPts val="4468"/>
              </a:lnSpc>
            </a:pPr>
            <a:r>
              <a:rPr lang="en-US" sz="3191">
                <a:solidFill>
                  <a:srgbClr val="000000"/>
                </a:solidFill>
                <a:latin typeface="Times New Roman Italics"/>
              </a:rPr>
              <a:t>A detailed stratified analysis can be performed for different categories by reducing the confounding effect to verify the results.</a:t>
            </a:r>
          </a:p>
          <a:p>
            <a:pPr algn="just">
              <a:lnSpc>
                <a:spcPts val="4468"/>
              </a:lnSpc>
            </a:pPr>
          </a:p>
          <a:p>
            <a:pPr algn="just">
              <a:lnSpc>
                <a:spcPts val="4468"/>
              </a:lnSpc>
            </a:pPr>
            <a:r>
              <a:rPr lang="en-US" sz="3191">
                <a:solidFill>
                  <a:srgbClr val="000000"/>
                </a:solidFill>
                <a:latin typeface="Times New Roman Italics"/>
              </a:rPr>
              <a:t>Additionally, a dataset with more variation in varaibles could help in further understanding of the disease activity and food habits. Furthermore, there are some data discrepencies in dataset, like total fibres, sugars, saturates etc. not adding up, which when addressed can help in better analysis on the disease activity.</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813150" y="2874351"/>
            <a:ext cx="14246873" cy="4938535"/>
            <a:chOff x="0" y="0"/>
            <a:chExt cx="18995830" cy="6584714"/>
          </a:xfrm>
        </p:grpSpPr>
        <p:sp>
          <p:nvSpPr>
            <p:cNvPr name="TextBox 3" id="3"/>
            <p:cNvSpPr txBox="true"/>
            <p:nvPr/>
          </p:nvSpPr>
          <p:spPr>
            <a:xfrm rot="0">
              <a:off x="6843127" y="219075"/>
              <a:ext cx="5309577" cy="2185733"/>
            </a:xfrm>
            <a:prstGeom prst="rect">
              <a:avLst/>
            </a:prstGeom>
          </p:spPr>
          <p:txBody>
            <a:bodyPr anchor="t" rtlCol="false" tIns="0" lIns="0" bIns="0" rIns="0">
              <a:spAutoFit/>
            </a:bodyPr>
            <a:lstStyle/>
            <a:p>
              <a:pPr algn="ctr">
                <a:lnSpc>
                  <a:spcPts val="6250"/>
                </a:lnSpc>
              </a:pPr>
              <a:r>
                <a:rPr lang="en-US" sz="7268" spc="-130">
                  <a:solidFill>
                    <a:srgbClr val="000000"/>
                  </a:solidFill>
                  <a:latin typeface="Trend Sans One"/>
                </a:rPr>
                <a:t>thank</a:t>
              </a:r>
            </a:p>
          </p:txBody>
        </p:sp>
        <p:sp>
          <p:nvSpPr>
            <p:cNvPr name="TextBox 4" id="4"/>
            <p:cNvSpPr txBox="true"/>
            <p:nvPr/>
          </p:nvSpPr>
          <p:spPr>
            <a:xfrm rot="0">
              <a:off x="0" y="3083704"/>
              <a:ext cx="18995830" cy="3501010"/>
            </a:xfrm>
            <a:prstGeom prst="rect">
              <a:avLst/>
            </a:prstGeom>
          </p:spPr>
          <p:txBody>
            <a:bodyPr anchor="t" rtlCol="false" tIns="0" lIns="0" bIns="0" rIns="0">
              <a:spAutoFit/>
            </a:bodyPr>
            <a:lstStyle/>
            <a:p>
              <a:pPr algn="ctr">
                <a:lnSpc>
                  <a:spcPts val="17586"/>
                </a:lnSpc>
              </a:pPr>
              <a:r>
                <a:rPr lang="en-US" sz="20449" spc="-470">
                  <a:solidFill>
                    <a:srgbClr val="FF5055"/>
                  </a:solidFill>
                  <a:latin typeface="Trend Slab Four"/>
                </a:rPr>
                <a:t>you</a:t>
              </a:r>
            </a:p>
          </p:txBody>
        </p:sp>
      </p:grpSp>
    </p:spTree>
  </p:cSld>
  <p:clrMapOvr>
    <a:masterClrMapping/>
  </p:clrMapOvr>
</p:sld>
</file>

<file path=ppt/slides/slide28.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sp>
        <p:nvSpPr>
          <p:cNvPr name="TextBox 2" id="2"/>
          <p:cNvSpPr txBox="true"/>
          <p:nvPr/>
        </p:nvSpPr>
        <p:spPr>
          <a:xfrm rot="0">
            <a:off x="6510791" y="4218297"/>
            <a:ext cx="5642942" cy="1659907"/>
          </a:xfrm>
          <a:prstGeom prst="rect">
            <a:avLst/>
          </a:prstGeom>
        </p:spPr>
        <p:txBody>
          <a:bodyPr anchor="t" rtlCol="false" tIns="0" lIns="0" bIns="0" rIns="0">
            <a:spAutoFit/>
          </a:bodyPr>
          <a:lstStyle/>
          <a:p>
            <a:pPr algn="ctr">
              <a:lnSpc>
                <a:spcPts val="13509"/>
              </a:lnSpc>
              <a:spcBef>
                <a:spcPct val="0"/>
              </a:spcBef>
            </a:pPr>
            <a:r>
              <a:rPr lang="en-US" sz="9649">
                <a:solidFill>
                  <a:srgbClr val="000000"/>
                </a:solidFill>
                <a:latin typeface="DM Sans"/>
              </a:rPr>
              <a:t>APPENDIX</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753363" y="1395744"/>
            <a:ext cx="7095875" cy="2392049"/>
          </a:xfrm>
          <a:custGeom>
            <a:avLst/>
            <a:gdLst/>
            <a:ahLst/>
            <a:cxnLst/>
            <a:rect r="r" b="b" t="t" l="l"/>
            <a:pathLst>
              <a:path h="2392049" w="7095875">
                <a:moveTo>
                  <a:pt x="0" y="0"/>
                </a:moveTo>
                <a:lnTo>
                  <a:pt x="7095875" y="0"/>
                </a:lnTo>
                <a:lnTo>
                  <a:pt x="7095875" y="2392048"/>
                </a:lnTo>
                <a:lnTo>
                  <a:pt x="0" y="2392048"/>
                </a:lnTo>
                <a:lnTo>
                  <a:pt x="0" y="0"/>
                </a:lnTo>
                <a:close/>
              </a:path>
            </a:pathLst>
          </a:custGeom>
          <a:blipFill>
            <a:blip r:embed="rId2"/>
            <a:stretch>
              <a:fillRect l="0" t="0" r="0" b="0"/>
            </a:stretch>
          </a:blipFill>
        </p:spPr>
      </p:sp>
      <p:sp>
        <p:nvSpPr>
          <p:cNvPr name="Freeform 3" id="3"/>
          <p:cNvSpPr/>
          <p:nvPr/>
        </p:nvSpPr>
        <p:spPr>
          <a:xfrm flipH="false" flipV="false" rot="0">
            <a:off x="7849238" y="1028700"/>
            <a:ext cx="10048204" cy="1286057"/>
          </a:xfrm>
          <a:custGeom>
            <a:avLst/>
            <a:gdLst/>
            <a:ahLst/>
            <a:cxnLst/>
            <a:rect r="r" b="b" t="t" l="l"/>
            <a:pathLst>
              <a:path h="1286057" w="10048204">
                <a:moveTo>
                  <a:pt x="0" y="0"/>
                </a:moveTo>
                <a:lnTo>
                  <a:pt x="10048204" y="0"/>
                </a:lnTo>
                <a:lnTo>
                  <a:pt x="10048204" y="1286057"/>
                </a:lnTo>
                <a:lnTo>
                  <a:pt x="0" y="1286057"/>
                </a:lnTo>
                <a:lnTo>
                  <a:pt x="0" y="0"/>
                </a:lnTo>
                <a:close/>
              </a:path>
            </a:pathLst>
          </a:custGeom>
          <a:blipFill>
            <a:blip r:embed="rId3"/>
            <a:stretch>
              <a:fillRect l="0" t="0" r="0" b="0"/>
            </a:stretch>
          </a:blipFill>
        </p:spPr>
      </p:sp>
      <p:sp>
        <p:nvSpPr>
          <p:cNvPr name="Freeform 4" id="4"/>
          <p:cNvSpPr/>
          <p:nvPr/>
        </p:nvSpPr>
        <p:spPr>
          <a:xfrm flipH="false" flipV="false" rot="0">
            <a:off x="7849238" y="2314757"/>
            <a:ext cx="10048204" cy="1473035"/>
          </a:xfrm>
          <a:custGeom>
            <a:avLst/>
            <a:gdLst/>
            <a:ahLst/>
            <a:cxnLst/>
            <a:rect r="r" b="b" t="t" l="l"/>
            <a:pathLst>
              <a:path h="1473035" w="10048204">
                <a:moveTo>
                  <a:pt x="0" y="0"/>
                </a:moveTo>
                <a:lnTo>
                  <a:pt x="10048204" y="0"/>
                </a:lnTo>
                <a:lnTo>
                  <a:pt x="10048204" y="1473035"/>
                </a:lnTo>
                <a:lnTo>
                  <a:pt x="0" y="1473035"/>
                </a:lnTo>
                <a:lnTo>
                  <a:pt x="0" y="0"/>
                </a:lnTo>
                <a:close/>
              </a:path>
            </a:pathLst>
          </a:custGeom>
          <a:blipFill>
            <a:blip r:embed="rId4"/>
            <a:stretch>
              <a:fillRect l="0" t="0" r="0" b="0"/>
            </a:stretch>
          </a:blipFill>
        </p:spPr>
      </p:sp>
      <p:sp>
        <p:nvSpPr>
          <p:cNvPr name="Freeform 5" id="5"/>
          <p:cNvSpPr/>
          <p:nvPr/>
        </p:nvSpPr>
        <p:spPr>
          <a:xfrm flipH="false" flipV="false" rot="0">
            <a:off x="753363" y="3787792"/>
            <a:ext cx="10801149" cy="2107137"/>
          </a:xfrm>
          <a:custGeom>
            <a:avLst/>
            <a:gdLst/>
            <a:ahLst/>
            <a:cxnLst/>
            <a:rect r="r" b="b" t="t" l="l"/>
            <a:pathLst>
              <a:path h="2107137" w="10801149">
                <a:moveTo>
                  <a:pt x="0" y="0"/>
                </a:moveTo>
                <a:lnTo>
                  <a:pt x="10801149" y="0"/>
                </a:lnTo>
                <a:lnTo>
                  <a:pt x="10801149" y="2107137"/>
                </a:lnTo>
                <a:lnTo>
                  <a:pt x="0" y="2107137"/>
                </a:lnTo>
                <a:lnTo>
                  <a:pt x="0" y="0"/>
                </a:lnTo>
                <a:close/>
              </a:path>
            </a:pathLst>
          </a:custGeom>
          <a:blipFill>
            <a:blip r:embed="rId5"/>
            <a:stretch>
              <a:fillRect l="0" t="0" r="0" b="0"/>
            </a:stretch>
          </a:blipFill>
        </p:spPr>
      </p:sp>
      <p:sp>
        <p:nvSpPr>
          <p:cNvPr name="Freeform 6" id="6"/>
          <p:cNvSpPr/>
          <p:nvPr/>
        </p:nvSpPr>
        <p:spPr>
          <a:xfrm flipH="false" flipV="false" rot="0">
            <a:off x="753363" y="5894929"/>
            <a:ext cx="9293139" cy="1138865"/>
          </a:xfrm>
          <a:custGeom>
            <a:avLst/>
            <a:gdLst/>
            <a:ahLst/>
            <a:cxnLst/>
            <a:rect r="r" b="b" t="t" l="l"/>
            <a:pathLst>
              <a:path h="1138865" w="9293139">
                <a:moveTo>
                  <a:pt x="0" y="0"/>
                </a:moveTo>
                <a:lnTo>
                  <a:pt x="9293138" y="0"/>
                </a:lnTo>
                <a:lnTo>
                  <a:pt x="9293138" y="1138865"/>
                </a:lnTo>
                <a:lnTo>
                  <a:pt x="0" y="1138865"/>
                </a:lnTo>
                <a:lnTo>
                  <a:pt x="0" y="0"/>
                </a:lnTo>
                <a:close/>
              </a:path>
            </a:pathLst>
          </a:custGeom>
          <a:blipFill>
            <a:blip r:embed="rId6"/>
            <a:stretch>
              <a:fillRect l="0" t="0" r="0" b="0"/>
            </a:stretch>
          </a:blipFill>
        </p:spPr>
      </p:sp>
      <p:sp>
        <p:nvSpPr>
          <p:cNvPr name="Freeform 7" id="7"/>
          <p:cNvSpPr/>
          <p:nvPr/>
        </p:nvSpPr>
        <p:spPr>
          <a:xfrm flipH="false" flipV="false" rot="0">
            <a:off x="10046501" y="5894929"/>
            <a:ext cx="7212799" cy="1127000"/>
          </a:xfrm>
          <a:custGeom>
            <a:avLst/>
            <a:gdLst/>
            <a:ahLst/>
            <a:cxnLst/>
            <a:rect r="r" b="b" t="t" l="l"/>
            <a:pathLst>
              <a:path h="1127000" w="7212799">
                <a:moveTo>
                  <a:pt x="0" y="0"/>
                </a:moveTo>
                <a:lnTo>
                  <a:pt x="7212799" y="0"/>
                </a:lnTo>
                <a:lnTo>
                  <a:pt x="7212799" y="1127000"/>
                </a:lnTo>
                <a:lnTo>
                  <a:pt x="0" y="1127000"/>
                </a:lnTo>
                <a:lnTo>
                  <a:pt x="0" y="0"/>
                </a:lnTo>
                <a:close/>
              </a:path>
            </a:pathLst>
          </a:custGeom>
          <a:blipFill>
            <a:blip r:embed="rId7"/>
            <a:stretch>
              <a:fillRect l="0" t="0" r="0" b="0"/>
            </a:stretch>
          </a:blipFill>
        </p:spPr>
      </p:sp>
      <p:sp>
        <p:nvSpPr>
          <p:cNvPr name="Freeform 8" id="8"/>
          <p:cNvSpPr/>
          <p:nvPr/>
        </p:nvSpPr>
        <p:spPr>
          <a:xfrm flipH="false" flipV="false" rot="0">
            <a:off x="873523" y="7033794"/>
            <a:ext cx="9625216" cy="1294426"/>
          </a:xfrm>
          <a:custGeom>
            <a:avLst/>
            <a:gdLst/>
            <a:ahLst/>
            <a:cxnLst/>
            <a:rect r="r" b="b" t="t" l="l"/>
            <a:pathLst>
              <a:path h="1294426" w="9625216">
                <a:moveTo>
                  <a:pt x="0" y="0"/>
                </a:moveTo>
                <a:lnTo>
                  <a:pt x="9625216" y="0"/>
                </a:lnTo>
                <a:lnTo>
                  <a:pt x="9625216" y="1294425"/>
                </a:lnTo>
                <a:lnTo>
                  <a:pt x="0" y="1294425"/>
                </a:lnTo>
                <a:lnTo>
                  <a:pt x="0" y="0"/>
                </a:lnTo>
                <a:close/>
              </a:path>
            </a:pathLst>
          </a:custGeom>
          <a:blipFill>
            <a:blip r:embed="rId8"/>
            <a:stretch>
              <a:fillRect l="0" t="0" r="0" b="0"/>
            </a:stretch>
          </a:blipFill>
        </p:spPr>
      </p:sp>
      <p:sp>
        <p:nvSpPr>
          <p:cNvPr name="Freeform 9" id="9"/>
          <p:cNvSpPr/>
          <p:nvPr/>
        </p:nvSpPr>
        <p:spPr>
          <a:xfrm flipH="false" flipV="false" rot="0">
            <a:off x="11554512" y="3787792"/>
            <a:ext cx="6342930" cy="1219062"/>
          </a:xfrm>
          <a:custGeom>
            <a:avLst/>
            <a:gdLst/>
            <a:ahLst/>
            <a:cxnLst/>
            <a:rect r="r" b="b" t="t" l="l"/>
            <a:pathLst>
              <a:path h="1219062" w="6342930">
                <a:moveTo>
                  <a:pt x="0" y="0"/>
                </a:moveTo>
                <a:lnTo>
                  <a:pt x="6342930" y="0"/>
                </a:lnTo>
                <a:lnTo>
                  <a:pt x="6342930" y="1219062"/>
                </a:lnTo>
                <a:lnTo>
                  <a:pt x="0" y="1219062"/>
                </a:lnTo>
                <a:lnTo>
                  <a:pt x="0" y="0"/>
                </a:lnTo>
                <a:close/>
              </a:path>
            </a:pathLst>
          </a:custGeom>
          <a:blipFill>
            <a:blip r:embed="rId9"/>
            <a:stretch>
              <a:fillRect l="0" t="0" r="0" b="0"/>
            </a:stretch>
          </a:blipFill>
        </p:spPr>
      </p:sp>
      <p:sp>
        <p:nvSpPr>
          <p:cNvPr name="Freeform 10" id="10"/>
          <p:cNvSpPr/>
          <p:nvPr/>
        </p:nvSpPr>
        <p:spPr>
          <a:xfrm flipH="false" flipV="false" rot="0">
            <a:off x="11412553" y="5006854"/>
            <a:ext cx="3313424" cy="968307"/>
          </a:xfrm>
          <a:custGeom>
            <a:avLst/>
            <a:gdLst/>
            <a:ahLst/>
            <a:cxnLst/>
            <a:rect r="r" b="b" t="t" l="l"/>
            <a:pathLst>
              <a:path h="968307" w="3313424">
                <a:moveTo>
                  <a:pt x="0" y="0"/>
                </a:moveTo>
                <a:lnTo>
                  <a:pt x="3313424" y="0"/>
                </a:lnTo>
                <a:lnTo>
                  <a:pt x="3313424" y="968306"/>
                </a:lnTo>
                <a:lnTo>
                  <a:pt x="0" y="968306"/>
                </a:lnTo>
                <a:lnTo>
                  <a:pt x="0" y="0"/>
                </a:lnTo>
                <a:close/>
              </a:path>
            </a:pathLst>
          </a:custGeom>
          <a:blipFill>
            <a:blip r:embed="rId10"/>
            <a:stretch>
              <a:fillRect l="0" t="0" r="0" b="0"/>
            </a:stretch>
          </a:blipFill>
        </p:spPr>
      </p:sp>
      <p:sp>
        <p:nvSpPr>
          <p:cNvPr name="Freeform 11" id="11"/>
          <p:cNvSpPr/>
          <p:nvPr/>
        </p:nvSpPr>
        <p:spPr>
          <a:xfrm flipH="false" flipV="false" rot="0">
            <a:off x="753363" y="8337744"/>
            <a:ext cx="16852510" cy="987400"/>
          </a:xfrm>
          <a:custGeom>
            <a:avLst/>
            <a:gdLst/>
            <a:ahLst/>
            <a:cxnLst/>
            <a:rect r="r" b="b" t="t" l="l"/>
            <a:pathLst>
              <a:path h="987400" w="16852510">
                <a:moveTo>
                  <a:pt x="0" y="0"/>
                </a:moveTo>
                <a:lnTo>
                  <a:pt x="16852509" y="0"/>
                </a:lnTo>
                <a:lnTo>
                  <a:pt x="16852509" y="987400"/>
                </a:lnTo>
                <a:lnTo>
                  <a:pt x="0" y="987400"/>
                </a:lnTo>
                <a:lnTo>
                  <a:pt x="0" y="0"/>
                </a:lnTo>
                <a:close/>
              </a:path>
            </a:pathLst>
          </a:custGeom>
          <a:blipFill>
            <a:blip r:embed="rId11"/>
            <a:stretch>
              <a:fillRect l="0" t="0" r="0" b="0"/>
            </a:stretch>
          </a:blipFill>
        </p:spPr>
      </p:sp>
      <p:sp>
        <p:nvSpPr>
          <p:cNvPr name="Freeform 12" id="12"/>
          <p:cNvSpPr/>
          <p:nvPr/>
        </p:nvSpPr>
        <p:spPr>
          <a:xfrm flipH="false" flipV="false" rot="0">
            <a:off x="10456347" y="7033794"/>
            <a:ext cx="5478985" cy="1303951"/>
          </a:xfrm>
          <a:custGeom>
            <a:avLst/>
            <a:gdLst/>
            <a:ahLst/>
            <a:cxnLst/>
            <a:rect r="r" b="b" t="t" l="l"/>
            <a:pathLst>
              <a:path h="1303951" w="5478985">
                <a:moveTo>
                  <a:pt x="0" y="0"/>
                </a:moveTo>
                <a:lnTo>
                  <a:pt x="5478985" y="0"/>
                </a:lnTo>
                <a:lnTo>
                  <a:pt x="5478985" y="1303950"/>
                </a:lnTo>
                <a:lnTo>
                  <a:pt x="0" y="1303950"/>
                </a:lnTo>
                <a:lnTo>
                  <a:pt x="0" y="0"/>
                </a:lnTo>
                <a:close/>
              </a:path>
            </a:pathLst>
          </a:custGeom>
          <a:blipFill>
            <a:blip r:embed="rId12"/>
            <a:stretch>
              <a:fillRect l="0" t="0" r="0" b="0"/>
            </a:stretch>
          </a:blipFill>
        </p:spPr>
      </p:sp>
      <p:sp>
        <p:nvSpPr>
          <p:cNvPr name="Freeform 13" id="13"/>
          <p:cNvSpPr/>
          <p:nvPr/>
        </p:nvSpPr>
        <p:spPr>
          <a:xfrm flipH="false" flipV="false" rot="0">
            <a:off x="952187" y="4882625"/>
            <a:ext cx="6878002" cy="1037286"/>
          </a:xfrm>
          <a:custGeom>
            <a:avLst/>
            <a:gdLst/>
            <a:ahLst/>
            <a:cxnLst/>
            <a:rect r="r" b="b" t="t" l="l"/>
            <a:pathLst>
              <a:path h="1037286" w="6878002">
                <a:moveTo>
                  <a:pt x="0" y="0"/>
                </a:moveTo>
                <a:lnTo>
                  <a:pt x="6878001" y="0"/>
                </a:lnTo>
                <a:lnTo>
                  <a:pt x="6878001" y="1037286"/>
                </a:lnTo>
                <a:lnTo>
                  <a:pt x="0" y="1037286"/>
                </a:lnTo>
                <a:lnTo>
                  <a:pt x="0" y="0"/>
                </a:lnTo>
                <a:close/>
              </a:path>
            </a:pathLst>
          </a:custGeom>
          <a:blipFill>
            <a:blip r:embed="rId13"/>
            <a:stretch>
              <a:fillRect l="0" t="0" r="0" b="0"/>
            </a:stretch>
          </a:blipFill>
        </p:spPr>
      </p:sp>
      <p:sp>
        <p:nvSpPr>
          <p:cNvPr name="Freeform 14" id="14"/>
          <p:cNvSpPr/>
          <p:nvPr/>
        </p:nvSpPr>
        <p:spPr>
          <a:xfrm flipH="false" flipV="false" rot="0">
            <a:off x="858778" y="9258300"/>
            <a:ext cx="3925876" cy="849932"/>
          </a:xfrm>
          <a:custGeom>
            <a:avLst/>
            <a:gdLst/>
            <a:ahLst/>
            <a:cxnLst/>
            <a:rect r="r" b="b" t="t" l="l"/>
            <a:pathLst>
              <a:path h="849932" w="3925876">
                <a:moveTo>
                  <a:pt x="0" y="0"/>
                </a:moveTo>
                <a:lnTo>
                  <a:pt x="3925875" y="0"/>
                </a:lnTo>
                <a:lnTo>
                  <a:pt x="3925875" y="849932"/>
                </a:lnTo>
                <a:lnTo>
                  <a:pt x="0" y="849932"/>
                </a:lnTo>
                <a:lnTo>
                  <a:pt x="0" y="0"/>
                </a:lnTo>
                <a:close/>
              </a:path>
            </a:pathLst>
          </a:custGeom>
          <a:blipFill>
            <a:blip r:embed="rId14"/>
            <a:stretch>
              <a:fillRect l="0" t="0" r="0" b="0"/>
            </a:stretch>
          </a:blipFill>
        </p:spPr>
      </p:sp>
      <p:sp>
        <p:nvSpPr>
          <p:cNvPr name="Freeform 15" id="15"/>
          <p:cNvSpPr/>
          <p:nvPr/>
        </p:nvSpPr>
        <p:spPr>
          <a:xfrm flipH="false" flipV="false" rot="0">
            <a:off x="2068353" y="1938076"/>
            <a:ext cx="753363" cy="753363"/>
          </a:xfrm>
          <a:custGeom>
            <a:avLst/>
            <a:gdLst/>
            <a:ahLst/>
            <a:cxnLst/>
            <a:rect r="r" b="b" t="t" l="l"/>
            <a:pathLst>
              <a:path h="753363" w="753363">
                <a:moveTo>
                  <a:pt x="0" y="0"/>
                </a:moveTo>
                <a:lnTo>
                  <a:pt x="753363" y="0"/>
                </a:lnTo>
                <a:lnTo>
                  <a:pt x="753363" y="753362"/>
                </a:lnTo>
                <a:lnTo>
                  <a:pt x="0" y="75336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8767319" y="1671729"/>
            <a:ext cx="633504" cy="633504"/>
          </a:xfrm>
          <a:custGeom>
            <a:avLst/>
            <a:gdLst/>
            <a:ahLst/>
            <a:cxnLst/>
            <a:rect r="r" b="b" t="t" l="l"/>
            <a:pathLst>
              <a:path h="633504" w="633504">
                <a:moveTo>
                  <a:pt x="0" y="0"/>
                </a:moveTo>
                <a:lnTo>
                  <a:pt x="633503" y="0"/>
                </a:lnTo>
                <a:lnTo>
                  <a:pt x="633503" y="633503"/>
                </a:lnTo>
                <a:lnTo>
                  <a:pt x="0" y="6335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10410472" y="1621324"/>
            <a:ext cx="633504" cy="633504"/>
          </a:xfrm>
          <a:custGeom>
            <a:avLst/>
            <a:gdLst/>
            <a:ahLst/>
            <a:cxnLst/>
            <a:rect r="r" b="b" t="t" l="l"/>
            <a:pathLst>
              <a:path h="633504" w="633504">
                <a:moveTo>
                  <a:pt x="0" y="0"/>
                </a:moveTo>
                <a:lnTo>
                  <a:pt x="633504" y="0"/>
                </a:lnTo>
                <a:lnTo>
                  <a:pt x="633504" y="633503"/>
                </a:lnTo>
                <a:lnTo>
                  <a:pt x="0" y="6335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13836454" y="1621324"/>
            <a:ext cx="633504" cy="633504"/>
          </a:xfrm>
          <a:custGeom>
            <a:avLst/>
            <a:gdLst/>
            <a:ahLst/>
            <a:cxnLst/>
            <a:rect r="r" b="b" t="t" l="l"/>
            <a:pathLst>
              <a:path h="633504" w="633504">
                <a:moveTo>
                  <a:pt x="0" y="0"/>
                </a:moveTo>
                <a:lnTo>
                  <a:pt x="633504" y="0"/>
                </a:lnTo>
                <a:lnTo>
                  <a:pt x="633504" y="633503"/>
                </a:lnTo>
                <a:lnTo>
                  <a:pt x="0" y="6335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15479608" y="1621324"/>
            <a:ext cx="633504" cy="633504"/>
          </a:xfrm>
          <a:custGeom>
            <a:avLst/>
            <a:gdLst/>
            <a:ahLst/>
            <a:cxnLst/>
            <a:rect r="r" b="b" t="t" l="l"/>
            <a:pathLst>
              <a:path h="633504" w="633504">
                <a:moveTo>
                  <a:pt x="0" y="0"/>
                </a:moveTo>
                <a:lnTo>
                  <a:pt x="633503" y="0"/>
                </a:lnTo>
                <a:lnTo>
                  <a:pt x="633503" y="633503"/>
                </a:lnTo>
                <a:lnTo>
                  <a:pt x="0" y="6335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false" flipV="false" rot="0">
            <a:off x="13069265" y="3051275"/>
            <a:ext cx="633504" cy="633504"/>
          </a:xfrm>
          <a:custGeom>
            <a:avLst/>
            <a:gdLst/>
            <a:ahLst/>
            <a:cxnLst/>
            <a:rect r="r" b="b" t="t" l="l"/>
            <a:pathLst>
              <a:path h="633504" w="633504">
                <a:moveTo>
                  <a:pt x="0" y="0"/>
                </a:moveTo>
                <a:lnTo>
                  <a:pt x="633504" y="0"/>
                </a:lnTo>
                <a:lnTo>
                  <a:pt x="633504" y="633503"/>
                </a:lnTo>
                <a:lnTo>
                  <a:pt x="0" y="6335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14977693" y="3051275"/>
            <a:ext cx="633504" cy="633504"/>
          </a:xfrm>
          <a:custGeom>
            <a:avLst/>
            <a:gdLst/>
            <a:ahLst/>
            <a:cxnLst/>
            <a:rect r="r" b="b" t="t" l="l"/>
            <a:pathLst>
              <a:path h="633504" w="633504">
                <a:moveTo>
                  <a:pt x="0" y="0"/>
                </a:moveTo>
                <a:lnTo>
                  <a:pt x="633503" y="0"/>
                </a:lnTo>
                <a:lnTo>
                  <a:pt x="633503" y="633503"/>
                </a:lnTo>
                <a:lnTo>
                  <a:pt x="0" y="6335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3757684" y="4373350"/>
            <a:ext cx="633504" cy="633504"/>
          </a:xfrm>
          <a:custGeom>
            <a:avLst/>
            <a:gdLst/>
            <a:ahLst/>
            <a:cxnLst/>
            <a:rect r="r" b="b" t="t" l="l"/>
            <a:pathLst>
              <a:path h="633504" w="633504">
                <a:moveTo>
                  <a:pt x="0" y="0"/>
                </a:moveTo>
                <a:lnTo>
                  <a:pt x="633503" y="0"/>
                </a:lnTo>
                <a:lnTo>
                  <a:pt x="633503"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3" id="23"/>
          <p:cNvSpPr/>
          <p:nvPr/>
        </p:nvSpPr>
        <p:spPr>
          <a:xfrm flipH="false" flipV="false" rot="0">
            <a:off x="1811531" y="4239597"/>
            <a:ext cx="633504" cy="633504"/>
          </a:xfrm>
          <a:custGeom>
            <a:avLst/>
            <a:gdLst/>
            <a:ahLst/>
            <a:cxnLst/>
            <a:rect r="r" b="b" t="t" l="l"/>
            <a:pathLst>
              <a:path h="633504" w="633504">
                <a:moveTo>
                  <a:pt x="0" y="0"/>
                </a:moveTo>
                <a:lnTo>
                  <a:pt x="633503" y="0"/>
                </a:lnTo>
                <a:lnTo>
                  <a:pt x="633503" y="633503"/>
                </a:lnTo>
                <a:lnTo>
                  <a:pt x="0" y="6335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4" id="24"/>
          <p:cNvSpPr/>
          <p:nvPr/>
        </p:nvSpPr>
        <p:spPr>
          <a:xfrm flipH="false" flipV="false" rot="0">
            <a:off x="12868962" y="4397323"/>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0">
            <a:off x="8767319" y="6388425"/>
            <a:ext cx="633504" cy="633504"/>
          </a:xfrm>
          <a:custGeom>
            <a:avLst/>
            <a:gdLst/>
            <a:ahLst/>
            <a:cxnLst/>
            <a:rect r="r" b="b" t="t" l="l"/>
            <a:pathLst>
              <a:path h="633504" w="633504">
                <a:moveTo>
                  <a:pt x="0" y="0"/>
                </a:moveTo>
                <a:lnTo>
                  <a:pt x="633503" y="0"/>
                </a:lnTo>
                <a:lnTo>
                  <a:pt x="633503"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6" id="26"/>
          <p:cNvSpPr/>
          <p:nvPr/>
        </p:nvSpPr>
        <p:spPr>
          <a:xfrm flipH="false" flipV="false" rot="0">
            <a:off x="6925218" y="6388425"/>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7" id="27"/>
          <p:cNvSpPr/>
          <p:nvPr/>
        </p:nvSpPr>
        <p:spPr>
          <a:xfrm flipH="false" flipV="false" rot="0">
            <a:off x="5234440" y="6458429"/>
            <a:ext cx="633504" cy="633504"/>
          </a:xfrm>
          <a:custGeom>
            <a:avLst/>
            <a:gdLst/>
            <a:ahLst/>
            <a:cxnLst/>
            <a:rect r="r" b="b" t="t" l="l"/>
            <a:pathLst>
              <a:path h="633504" w="633504">
                <a:moveTo>
                  <a:pt x="0" y="0"/>
                </a:moveTo>
                <a:lnTo>
                  <a:pt x="633503" y="0"/>
                </a:lnTo>
                <a:lnTo>
                  <a:pt x="633503" y="633503"/>
                </a:lnTo>
                <a:lnTo>
                  <a:pt x="0" y="6335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8" id="28"/>
          <p:cNvSpPr/>
          <p:nvPr/>
        </p:nvSpPr>
        <p:spPr>
          <a:xfrm flipH="false" flipV="false" rot="0">
            <a:off x="3440932" y="6458429"/>
            <a:ext cx="633504" cy="633504"/>
          </a:xfrm>
          <a:custGeom>
            <a:avLst/>
            <a:gdLst/>
            <a:ahLst/>
            <a:cxnLst/>
            <a:rect r="r" b="b" t="t" l="l"/>
            <a:pathLst>
              <a:path h="633504" w="633504">
                <a:moveTo>
                  <a:pt x="0" y="0"/>
                </a:moveTo>
                <a:lnTo>
                  <a:pt x="633504" y="0"/>
                </a:lnTo>
                <a:lnTo>
                  <a:pt x="633504" y="633503"/>
                </a:lnTo>
                <a:lnTo>
                  <a:pt x="0" y="6335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9" id="29"/>
          <p:cNvSpPr/>
          <p:nvPr/>
        </p:nvSpPr>
        <p:spPr>
          <a:xfrm flipH="false" flipV="false" rot="0">
            <a:off x="1811531" y="7681007"/>
            <a:ext cx="633504" cy="633504"/>
          </a:xfrm>
          <a:custGeom>
            <a:avLst/>
            <a:gdLst/>
            <a:ahLst/>
            <a:cxnLst/>
            <a:rect r="r" b="b" t="t" l="l"/>
            <a:pathLst>
              <a:path h="633504" w="633504">
                <a:moveTo>
                  <a:pt x="0" y="0"/>
                </a:moveTo>
                <a:lnTo>
                  <a:pt x="633503" y="0"/>
                </a:lnTo>
                <a:lnTo>
                  <a:pt x="633503" y="633503"/>
                </a:lnTo>
                <a:lnTo>
                  <a:pt x="0" y="6335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0" id="30"/>
          <p:cNvSpPr/>
          <p:nvPr/>
        </p:nvSpPr>
        <p:spPr>
          <a:xfrm flipH="false" flipV="false" rot="0">
            <a:off x="3667797" y="7634857"/>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1" id="31"/>
          <p:cNvSpPr/>
          <p:nvPr/>
        </p:nvSpPr>
        <p:spPr>
          <a:xfrm flipH="false" flipV="false" rot="0">
            <a:off x="5686131" y="7634857"/>
            <a:ext cx="633504" cy="633504"/>
          </a:xfrm>
          <a:custGeom>
            <a:avLst/>
            <a:gdLst/>
            <a:ahLst/>
            <a:cxnLst/>
            <a:rect r="r" b="b" t="t" l="l"/>
            <a:pathLst>
              <a:path h="633504" w="633504">
                <a:moveTo>
                  <a:pt x="0" y="0"/>
                </a:moveTo>
                <a:lnTo>
                  <a:pt x="633503" y="0"/>
                </a:lnTo>
                <a:lnTo>
                  <a:pt x="633503"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2" id="32"/>
          <p:cNvSpPr/>
          <p:nvPr/>
        </p:nvSpPr>
        <p:spPr>
          <a:xfrm flipH="false" flipV="false" rot="0">
            <a:off x="7830188" y="7634857"/>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3" id="33"/>
          <p:cNvSpPr/>
          <p:nvPr/>
        </p:nvSpPr>
        <p:spPr>
          <a:xfrm flipH="false" flipV="false" rot="0">
            <a:off x="9729750" y="7634857"/>
            <a:ext cx="633504" cy="633504"/>
          </a:xfrm>
          <a:custGeom>
            <a:avLst/>
            <a:gdLst/>
            <a:ahLst/>
            <a:cxnLst/>
            <a:rect r="r" b="b" t="t" l="l"/>
            <a:pathLst>
              <a:path h="633504" w="633504">
                <a:moveTo>
                  <a:pt x="0" y="0"/>
                </a:moveTo>
                <a:lnTo>
                  <a:pt x="633503" y="0"/>
                </a:lnTo>
                <a:lnTo>
                  <a:pt x="633503"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4" id="34"/>
          <p:cNvSpPr/>
          <p:nvPr/>
        </p:nvSpPr>
        <p:spPr>
          <a:xfrm flipH="false" flipV="false" rot="0">
            <a:off x="11237760" y="7539607"/>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5" id="35"/>
          <p:cNvSpPr/>
          <p:nvPr/>
        </p:nvSpPr>
        <p:spPr>
          <a:xfrm flipH="false" flipV="false" rot="0">
            <a:off x="12879088" y="7539607"/>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6" id="36"/>
          <p:cNvSpPr/>
          <p:nvPr/>
        </p:nvSpPr>
        <p:spPr>
          <a:xfrm flipH="false" flipV="false" rot="0">
            <a:off x="16760336" y="8831444"/>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7" id="37"/>
          <p:cNvSpPr/>
          <p:nvPr/>
        </p:nvSpPr>
        <p:spPr>
          <a:xfrm flipH="false" flipV="false" rot="0">
            <a:off x="15294444" y="8831444"/>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8" id="38"/>
          <p:cNvSpPr/>
          <p:nvPr/>
        </p:nvSpPr>
        <p:spPr>
          <a:xfrm flipH="false" flipV="false" rot="0">
            <a:off x="13702769" y="8831444"/>
            <a:ext cx="633504" cy="633504"/>
          </a:xfrm>
          <a:custGeom>
            <a:avLst/>
            <a:gdLst/>
            <a:ahLst/>
            <a:cxnLst/>
            <a:rect r="r" b="b" t="t" l="l"/>
            <a:pathLst>
              <a:path h="633504" w="633504">
                <a:moveTo>
                  <a:pt x="0" y="0"/>
                </a:moveTo>
                <a:lnTo>
                  <a:pt x="633503" y="0"/>
                </a:lnTo>
                <a:lnTo>
                  <a:pt x="633503"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9" id="39"/>
          <p:cNvSpPr/>
          <p:nvPr/>
        </p:nvSpPr>
        <p:spPr>
          <a:xfrm flipH="false" flipV="false" rot="0">
            <a:off x="12245584" y="8831444"/>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0" id="40"/>
          <p:cNvSpPr/>
          <p:nvPr/>
        </p:nvSpPr>
        <p:spPr>
          <a:xfrm flipH="false" flipV="false" rot="0">
            <a:off x="10650056" y="8831444"/>
            <a:ext cx="633504" cy="633504"/>
          </a:xfrm>
          <a:custGeom>
            <a:avLst/>
            <a:gdLst/>
            <a:ahLst/>
            <a:cxnLst/>
            <a:rect r="r" b="b" t="t" l="l"/>
            <a:pathLst>
              <a:path h="633504" w="633504">
                <a:moveTo>
                  <a:pt x="0" y="0"/>
                </a:moveTo>
                <a:lnTo>
                  <a:pt x="633503" y="0"/>
                </a:lnTo>
                <a:lnTo>
                  <a:pt x="633503"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1" id="41"/>
          <p:cNvSpPr/>
          <p:nvPr/>
        </p:nvSpPr>
        <p:spPr>
          <a:xfrm flipH="false" flipV="false" rot="0">
            <a:off x="9096246" y="8831444"/>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2" id="42"/>
          <p:cNvSpPr/>
          <p:nvPr/>
        </p:nvSpPr>
        <p:spPr>
          <a:xfrm flipH="false" flipV="false" rot="0">
            <a:off x="5948143" y="8831444"/>
            <a:ext cx="633504" cy="633504"/>
          </a:xfrm>
          <a:custGeom>
            <a:avLst/>
            <a:gdLst/>
            <a:ahLst/>
            <a:cxnLst/>
            <a:rect r="r" b="b" t="t" l="l"/>
            <a:pathLst>
              <a:path h="633504" w="633504">
                <a:moveTo>
                  <a:pt x="0" y="0"/>
                </a:moveTo>
                <a:lnTo>
                  <a:pt x="633503" y="0"/>
                </a:lnTo>
                <a:lnTo>
                  <a:pt x="633503"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3" id="43"/>
          <p:cNvSpPr/>
          <p:nvPr/>
        </p:nvSpPr>
        <p:spPr>
          <a:xfrm flipH="false" flipV="false" rot="0">
            <a:off x="3667797" y="8831444"/>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4" id="44"/>
          <p:cNvSpPr/>
          <p:nvPr/>
        </p:nvSpPr>
        <p:spPr>
          <a:xfrm flipH="false" flipV="false" rot="0">
            <a:off x="7558722" y="8831444"/>
            <a:ext cx="633504" cy="633504"/>
          </a:xfrm>
          <a:custGeom>
            <a:avLst/>
            <a:gdLst/>
            <a:ahLst/>
            <a:cxnLst/>
            <a:rect r="r" b="b" t="t" l="l"/>
            <a:pathLst>
              <a:path h="633504" w="633504">
                <a:moveTo>
                  <a:pt x="0" y="0"/>
                </a:moveTo>
                <a:lnTo>
                  <a:pt x="633503" y="0"/>
                </a:lnTo>
                <a:lnTo>
                  <a:pt x="633503"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5" id="45"/>
          <p:cNvSpPr/>
          <p:nvPr/>
        </p:nvSpPr>
        <p:spPr>
          <a:xfrm flipH="false" flipV="false" rot="0">
            <a:off x="1751601" y="8831444"/>
            <a:ext cx="633504" cy="633504"/>
          </a:xfrm>
          <a:custGeom>
            <a:avLst/>
            <a:gdLst/>
            <a:ahLst/>
            <a:cxnLst/>
            <a:rect r="r" b="b" t="t" l="l"/>
            <a:pathLst>
              <a:path h="633504" w="633504">
                <a:moveTo>
                  <a:pt x="0" y="0"/>
                </a:moveTo>
                <a:lnTo>
                  <a:pt x="633504" y="0"/>
                </a:lnTo>
                <a:lnTo>
                  <a:pt x="633504" y="633504"/>
                </a:lnTo>
                <a:lnTo>
                  <a:pt x="0" y="633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6" id="46"/>
          <p:cNvSpPr/>
          <p:nvPr/>
        </p:nvSpPr>
        <p:spPr>
          <a:xfrm flipH="false" flipV="false" rot="0">
            <a:off x="1751601" y="9683266"/>
            <a:ext cx="633504" cy="633504"/>
          </a:xfrm>
          <a:custGeom>
            <a:avLst/>
            <a:gdLst/>
            <a:ahLst/>
            <a:cxnLst/>
            <a:rect r="r" b="b" t="t" l="l"/>
            <a:pathLst>
              <a:path h="633504" w="633504">
                <a:moveTo>
                  <a:pt x="0" y="0"/>
                </a:moveTo>
                <a:lnTo>
                  <a:pt x="633504" y="0"/>
                </a:lnTo>
                <a:lnTo>
                  <a:pt x="633504" y="633503"/>
                </a:lnTo>
                <a:lnTo>
                  <a:pt x="0" y="6335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47" id="47"/>
          <p:cNvSpPr txBox="true"/>
          <p:nvPr/>
        </p:nvSpPr>
        <p:spPr>
          <a:xfrm rot="0">
            <a:off x="5770602" y="398244"/>
            <a:ext cx="4879454" cy="563781"/>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rPr>
              <a:t>DataSet non-uniformity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448613" y="874757"/>
            <a:ext cx="8160621" cy="8160621"/>
            <a:chOff x="0" y="0"/>
            <a:chExt cx="6350000" cy="6350000"/>
          </a:xfrm>
        </p:grpSpPr>
        <p:sp>
          <p:nvSpPr>
            <p:cNvPr name="Freeform 3" id="3"/>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25046" t="0" r="-25046" b="0"/>
              </a:stretch>
            </a:blipFill>
          </p:spPr>
        </p:sp>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AEB"/>
            </a:solidFill>
          </p:spPr>
        </p:sp>
      </p:grpSp>
      <p:grpSp>
        <p:nvGrpSpPr>
          <p:cNvPr name="Group 5" id="5"/>
          <p:cNvGrpSpPr/>
          <p:nvPr/>
        </p:nvGrpSpPr>
        <p:grpSpPr>
          <a:xfrm rot="0">
            <a:off x="-1403338" y="8549080"/>
            <a:ext cx="3475840" cy="34758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8" id="8"/>
          <p:cNvGrpSpPr/>
          <p:nvPr/>
        </p:nvGrpSpPr>
        <p:grpSpPr>
          <a:xfrm rot="0">
            <a:off x="3101714" y="9171406"/>
            <a:ext cx="534212" cy="5342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1" id="11"/>
          <p:cNvGrpSpPr/>
          <p:nvPr/>
        </p:nvGrpSpPr>
        <p:grpSpPr>
          <a:xfrm rot="0">
            <a:off x="1303886" y="-594687"/>
            <a:ext cx="1537234" cy="1537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4" id="14"/>
          <p:cNvGrpSpPr/>
          <p:nvPr/>
        </p:nvGrpSpPr>
        <p:grpSpPr>
          <a:xfrm rot="0">
            <a:off x="10425671" y="458568"/>
            <a:ext cx="483979" cy="48397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17" id="17"/>
          <p:cNvSpPr txBox="true"/>
          <p:nvPr/>
        </p:nvSpPr>
        <p:spPr>
          <a:xfrm rot="0">
            <a:off x="815814" y="1253652"/>
            <a:ext cx="7939307" cy="1229349"/>
          </a:xfrm>
          <a:prstGeom prst="rect">
            <a:avLst/>
          </a:prstGeom>
        </p:spPr>
        <p:txBody>
          <a:bodyPr anchor="t" rtlCol="false" tIns="0" lIns="0" bIns="0" rIns="0">
            <a:spAutoFit/>
          </a:bodyPr>
          <a:lstStyle/>
          <a:p>
            <a:pPr algn="l">
              <a:lnSpc>
                <a:spcPts val="4690"/>
              </a:lnSpc>
            </a:pPr>
            <a:r>
              <a:rPr lang="en-US" sz="3350">
                <a:solidFill>
                  <a:srgbClr val="EF5241"/>
                </a:solidFill>
                <a:latin typeface="Times New Roman Bold"/>
              </a:rPr>
              <a:t>Rheumatoid arthritis and </a:t>
            </a:r>
          </a:p>
          <a:p>
            <a:pPr algn="l">
              <a:lnSpc>
                <a:spcPts val="4690"/>
              </a:lnSpc>
            </a:pPr>
            <a:r>
              <a:rPr lang="en-US" sz="3350">
                <a:solidFill>
                  <a:srgbClr val="EF5241"/>
                </a:solidFill>
                <a:latin typeface="Times New Roman Bold"/>
              </a:rPr>
              <a:t>dietary habits </a:t>
            </a:r>
          </a:p>
        </p:txBody>
      </p:sp>
      <p:sp>
        <p:nvSpPr>
          <p:cNvPr name="TextBox 18" id="18"/>
          <p:cNvSpPr txBox="true"/>
          <p:nvPr/>
        </p:nvSpPr>
        <p:spPr>
          <a:xfrm rot="0">
            <a:off x="815814" y="2627705"/>
            <a:ext cx="7939307" cy="5486146"/>
          </a:xfrm>
          <a:prstGeom prst="rect">
            <a:avLst/>
          </a:prstGeom>
        </p:spPr>
        <p:txBody>
          <a:bodyPr anchor="t" rtlCol="false" tIns="0" lIns="0" bIns="0" rIns="0">
            <a:spAutoFit/>
          </a:bodyPr>
          <a:lstStyle/>
          <a:p>
            <a:pPr algn="just">
              <a:lnSpc>
                <a:spcPts val="4471"/>
              </a:lnSpc>
            </a:pPr>
            <a:r>
              <a:rPr lang="en-US" sz="2599">
                <a:solidFill>
                  <a:srgbClr val="000000"/>
                </a:solidFill>
                <a:latin typeface="Times New Roman"/>
              </a:rPr>
              <a:t>In recent years,  research has illuminated the pivotal</a:t>
            </a:r>
            <a:r>
              <a:rPr lang="en-US" sz="2599">
                <a:solidFill>
                  <a:srgbClr val="000000"/>
                </a:solidFill>
                <a:latin typeface="Times New Roman Bold"/>
              </a:rPr>
              <a:t> role of diet </a:t>
            </a:r>
            <a:r>
              <a:rPr lang="en-US" sz="2599">
                <a:solidFill>
                  <a:srgbClr val="000000"/>
                </a:solidFill>
                <a:latin typeface="Times New Roman"/>
              </a:rPr>
              <a:t>and lifestyle in </a:t>
            </a:r>
            <a:r>
              <a:rPr lang="en-US" sz="2599">
                <a:solidFill>
                  <a:srgbClr val="000000"/>
                </a:solidFill>
                <a:latin typeface="Times New Roman Bold"/>
              </a:rPr>
              <a:t>influencing the risk and progression </a:t>
            </a:r>
            <a:r>
              <a:rPr lang="en-US" sz="2599">
                <a:solidFill>
                  <a:srgbClr val="000000"/>
                </a:solidFill>
                <a:latin typeface="Times New Roman"/>
              </a:rPr>
              <a:t>of the illnesses. </a:t>
            </a:r>
          </a:p>
          <a:p>
            <a:pPr algn="just">
              <a:lnSpc>
                <a:spcPts val="5277"/>
              </a:lnSpc>
            </a:pPr>
            <a:r>
              <a:rPr lang="en-US" sz="2599">
                <a:solidFill>
                  <a:srgbClr val="000000"/>
                </a:solidFill>
                <a:latin typeface="Times New Roman"/>
              </a:rPr>
              <a:t>Some </a:t>
            </a:r>
            <a:r>
              <a:rPr lang="en-US" sz="2599">
                <a:solidFill>
                  <a:srgbClr val="000000"/>
                </a:solidFill>
                <a:latin typeface="Times New Roman Bold"/>
              </a:rPr>
              <a:t>nutrients</a:t>
            </a:r>
            <a:r>
              <a:rPr lang="en-US" sz="2599">
                <a:solidFill>
                  <a:srgbClr val="000000"/>
                </a:solidFill>
                <a:latin typeface="Times New Roman"/>
              </a:rPr>
              <a:t>, like </a:t>
            </a:r>
            <a:r>
              <a:rPr lang="en-US" sz="2599">
                <a:solidFill>
                  <a:srgbClr val="000000"/>
                </a:solidFill>
                <a:latin typeface="Times New Roman Bold"/>
              </a:rPr>
              <a:t>polyunsaturated fatty acids</a:t>
            </a:r>
            <a:r>
              <a:rPr lang="en-US" sz="2599">
                <a:solidFill>
                  <a:srgbClr val="000000"/>
                </a:solidFill>
                <a:latin typeface="Times New Roman"/>
              </a:rPr>
              <a:t>, can combat inflammation. They also act as </a:t>
            </a:r>
            <a:r>
              <a:rPr lang="en-US" sz="2599">
                <a:solidFill>
                  <a:srgbClr val="000000"/>
                </a:solidFill>
                <a:latin typeface="Times New Roman Bold"/>
              </a:rPr>
              <a:t>antioxidants</a:t>
            </a:r>
            <a:r>
              <a:rPr lang="en-US" sz="2599">
                <a:solidFill>
                  <a:srgbClr val="000000"/>
                </a:solidFill>
                <a:latin typeface="Times New Roman"/>
              </a:rPr>
              <a:t>, thus protecting against the onset of RA. Substances like </a:t>
            </a:r>
            <a:r>
              <a:rPr lang="en-US" sz="2599">
                <a:solidFill>
                  <a:srgbClr val="000000"/>
                </a:solidFill>
                <a:latin typeface="Times New Roman Bold"/>
              </a:rPr>
              <a:t>salt</a:t>
            </a:r>
            <a:r>
              <a:rPr lang="en-US" sz="2599">
                <a:solidFill>
                  <a:srgbClr val="000000"/>
                </a:solidFill>
                <a:latin typeface="Times New Roman"/>
              </a:rPr>
              <a:t> and </a:t>
            </a:r>
            <a:r>
              <a:rPr lang="en-US" sz="2599">
                <a:solidFill>
                  <a:srgbClr val="000000"/>
                </a:solidFill>
                <a:latin typeface="Times New Roman Bold"/>
              </a:rPr>
              <a:t>red meat</a:t>
            </a:r>
            <a:r>
              <a:rPr lang="en-US" sz="2599">
                <a:solidFill>
                  <a:srgbClr val="000000"/>
                </a:solidFill>
                <a:latin typeface="Times New Roman"/>
              </a:rPr>
              <a:t> have adverse effects. </a:t>
            </a:r>
          </a:p>
          <a:p>
            <a:pPr algn="just">
              <a:lnSpc>
                <a:spcPts val="4471"/>
              </a:lnSpc>
            </a:pPr>
            <a:r>
              <a:rPr lang="en-US" sz="2599">
                <a:solidFill>
                  <a:srgbClr val="000000"/>
                </a:solidFill>
                <a:latin typeface="Times New Roman"/>
              </a:rPr>
              <a:t>RA treatment regimen may include dietary intakes as potential </a:t>
            </a:r>
            <a:r>
              <a:rPr lang="en-US" sz="2599">
                <a:solidFill>
                  <a:srgbClr val="000000"/>
                </a:solidFill>
                <a:latin typeface="Times New Roman Bold"/>
              </a:rPr>
              <a:t>complementary therapies</a:t>
            </a:r>
            <a:r>
              <a:rPr lang="en-US" sz="2599">
                <a:solidFill>
                  <a:srgbClr val="000000"/>
                </a:solidFill>
                <a:latin typeface="Times New Roman"/>
              </a:rPr>
              <a:t> for RA.</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5733826" cy="8229600"/>
          </a:xfrm>
          <a:custGeom>
            <a:avLst/>
            <a:gdLst/>
            <a:ahLst/>
            <a:cxnLst/>
            <a:rect r="r" b="b" t="t" l="l"/>
            <a:pathLst>
              <a:path h="8229600" w="5733826">
                <a:moveTo>
                  <a:pt x="0" y="0"/>
                </a:moveTo>
                <a:lnTo>
                  <a:pt x="5733826" y="0"/>
                </a:lnTo>
                <a:lnTo>
                  <a:pt x="573382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7389912" y="4117017"/>
            <a:ext cx="10500780" cy="1676440"/>
          </a:xfrm>
          <a:custGeom>
            <a:avLst/>
            <a:gdLst/>
            <a:ahLst/>
            <a:cxnLst/>
            <a:rect r="r" b="b" t="t" l="l"/>
            <a:pathLst>
              <a:path h="1676440" w="10500780">
                <a:moveTo>
                  <a:pt x="0" y="0"/>
                </a:moveTo>
                <a:lnTo>
                  <a:pt x="10500781" y="0"/>
                </a:lnTo>
                <a:lnTo>
                  <a:pt x="10500781" y="1676441"/>
                </a:lnTo>
                <a:lnTo>
                  <a:pt x="0" y="1676441"/>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8891077" y="826198"/>
            <a:ext cx="4111810" cy="2565725"/>
          </a:xfrm>
          <a:custGeom>
            <a:avLst/>
            <a:gdLst/>
            <a:ahLst/>
            <a:cxnLst/>
            <a:rect r="r" b="b" t="t" l="l"/>
            <a:pathLst>
              <a:path h="2565725" w="4111810">
                <a:moveTo>
                  <a:pt x="0" y="0"/>
                </a:moveTo>
                <a:lnTo>
                  <a:pt x="4111810" y="0"/>
                </a:lnTo>
                <a:lnTo>
                  <a:pt x="4111810" y="2565725"/>
                </a:lnTo>
                <a:lnTo>
                  <a:pt x="0" y="2565725"/>
                </a:lnTo>
                <a:lnTo>
                  <a:pt x="0" y="0"/>
                </a:lnTo>
                <a:close/>
              </a:path>
            </a:pathLst>
          </a:custGeom>
          <a:blipFill>
            <a:blip r:embed="rId2"/>
            <a:stretch>
              <a:fillRect l="0" t="0" r="0" b="0"/>
            </a:stretch>
          </a:blipFill>
          <a:ln w="47625" cap="rnd">
            <a:solidFill>
              <a:srgbClr val="000000"/>
            </a:solidFill>
            <a:prstDash val="lgDash"/>
            <a:round/>
          </a:ln>
        </p:spPr>
      </p:sp>
      <p:sp>
        <p:nvSpPr>
          <p:cNvPr name="Freeform 3" id="3"/>
          <p:cNvSpPr/>
          <p:nvPr/>
        </p:nvSpPr>
        <p:spPr>
          <a:xfrm flipH="false" flipV="false" rot="0">
            <a:off x="13177993" y="826198"/>
            <a:ext cx="4135472" cy="2565725"/>
          </a:xfrm>
          <a:custGeom>
            <a:avLst/>
            <a:gdLst/>
            <a:ahLst/>
            <a:cxnLst/>
            <a:rect r="r" b="b" t="t" l="l"/>
            <a:pathLst>
              <a:path h="2565725" w="4135472">
                <a:moveTo>
                  <a:pt x="0" y="0"/>
                </a:moveTo>
                <a:lnTo>
                  <a:pt x="4135472" y="0"/>
                </a:lnTo>
                <a:lnTo>
                  <a:pt x="4135472" y="2565725"/>
                </a:lnTo>
                <a:lnTo>
                  <a:pt x="0" y="2565725"/>
                </a:lnTo>
                <a:lnTo>
                  <a:pt x="0" y="0"/>
                </a:lnTo>
                <a:close/>
              </a:path>
            </a:pathLst>
          </a:custGeom>
          <a:blipFill>
            <a:blip r:embed="rId3"/>
            <a:stretch>
              <a:fillRect l="0" t="0" r="0" b="0"/>
            </a:stretch>
          </a:blipFill>
          <a:ln w="47625" cap="rnd">
            <a:solidFill>
              <a:srgbClr val="000000"/>
            </a:solidFill>
            <a:prstDash val="lgDash"/>
            <a:round/>
          </a:ln>
        </p:spPr>
      </p:sp>
      <p:sp>
        <p:nvSpPr>
          <p:cNvPr name="TextBox 4" id="4"/>
          <p:cNvSpPr txBox="true"/>
          <p:nvPr/>
        </p:nvSpPr>
        <p:spPr>
          <a:xfrm rot="0">
            <a:off x="1028700" y="3871636"/>
            <a:ext cx="4730411" cy="4507773"/>
          </a:xfrm>
          <a:prstGeom prst="rect">
            <a:avLst/>
          </a:prstGeom>
        </p:spPr>
        <p:txBody>
          <a:bodyPr anchor="t" rtlCol="false" tIns="0" lIns="0" bIns="0" rIns="0">
            <a:spAutoFit/>
          </a:bodyPr>
          <a:lstStyle/>
          <a:p>
            <a:pPr algn="ctr">
              <a:lnSpc>
                <a:spcPts val="4014"/>
              </a:lnSpc>
            </a:pPr>
          </a:p>
          <a:p>
            <a:pPr algn="l" marL="509837" indent="-254919" lvl="1">
              <a:lnSpc>
                <a:spcPts val="4014"/>
              </a:lnSpc>
              <a:buFont typeface="Arial"/>
              <a:buChar char="•"/>
            </a:pPr>
            <a:r>
              <a:rPr lang="en-US" sz="2361">
                <a:solidFill>
                  <a:srgbClr val="000000"/>
                </a:solidFill>
                <a:latin typeface="DM Sans"/>
              </a:rPr>
              <a:t>Characteristics of Individuals </a:t>
            </a:r>
          </a:p>
          <a:p>
            <a:pPr algn="l" marL="509837" indent="-254919" lvl="1">
              <a:lnSpc>
                <a:spcPts val="4014"/>
              </a:lnSpc>
              <a:buFont typeface="Arial"/>
              <a:buChar char="•"/>
            </a:pPr>
            <a:r>
              <a:rPr lang="en-US" sz="2361">
                <a:solidFill>
                  <a:srgbClr val="000000"/>
                </a:solidFill>
                <a:latin typeface="DM Sans"/>
              </a:rPr>
              <a:t>Activity and Severity of RA </a:t>
            </a:r>
          </a:p>
          <a:p>
            <a:pPr algn="l" marL="509837" indent="-254919" lvl="1">
              <a:lnSpc>
                <a:spcPts val="4014"/>
              </a:lnSpc>
              <a:buFont typeface="Arial"/>
              <a:buChar char="•"/>
            </a:pPr>
            <a:r>
              <a:rPr lang="en-US" sz="2361">
                <a:solidFill>
                  <a:srgbClr val="000000"/>
                </a:solidFill>
                <a:latin typeface="DM Sans"/>
              </a:rPr>
              <a:t>Comorbidity (Other Diseases)</a:t>
            </a:r>
          </a:p>
          <a:p>
            <a:pPr algn="l" marL="509837" indent="-254919" lvl="1">
              <a:lnSpc>
                <a:spcPts val="4014"/>
              </a:lnSpc>
              <a:buFont typeface="Arial"/>
              <a:buChar char="•"/>
            </a:pPr>
            <a:r>
              <a:rPr lang="en-US" sz="2361">
                <a:solidFill>
                  <a:srgbClr val="000000"/>
                </a:solidFill>
                <a:latin typeface="DM Sans"/>
              </a:rPr>
              <a:t>Drugs taken</a:t>
            </a:r>
          </a:p>
          <a:p>
            <a:pPr algn="l" marL="509837" indent="-254919" lvl="1">
              <a:lnSpc>
                <a:spcPts val="4014"/>
              </a:lnSpc>
              <a:buFont typeface="Arial"/>
              <a:buChar char="•"/>
            </a:pPr>
            <a:r>
              <a:rPr lang="en-US" sz="2361">
                <a:solidFill>
                  <a:srgbClr val="000000"/>
                </a:solidFill>
                <a:latin typeface="DM Sans"/>
              </a:rPr>
              <a:t>Blood Levels</a:t>
            </a:r>
          </a:p>
          <a:p>
            <a:pPr algn="l" marL="509837" indent="-254919" lvl="1">
              <a:lnSpc>
                <a:spcPts val="4014"/>
              </a:lnSpc>
              <a:buFont typeface="Arial"/>
              <a:buChar char="•"/>
            </a:pPr>
            <a:r>
              <a:rPr lang="en-US" sz="2361">
                <a:solidFill>
                  <a:srgbClr val="000000"/>
                </a:solidFill>
                <a:latin typeface="DM Sans"/>
              </a:rPr>
              <a:t>Nutrients</a:t>
            </a:r>
          </a:p>
          <a:p>
            <a:pPr algn="l" marL="509837" indent="-254919" lvl="1">
              <a:lnSpc>
                <a:spcPts val="4014"/>
              </a:lnSpc>
              <a:buFont typeface="Arial"/>
              <a:buChar char="•"/>
            </a:pPr>
            <a:r>
              <a:rPr lang="en-US" sz="2361">
                <a:solidFill>
                  <a:srgbClr val="000000"/>
                </a:solidFill>
                <a:latin typeface="DM Sans"/>
              </a:rPr>
              <a:t>Foods (items and groups)</a:t>
            </a:r>
          </a:p>
          <a:p>
            <a:pPr algn="ctr">
              <a:lnSpc>
                <a:spcPts val="4014"/>
              </a:lnSpc>
            </a:pPr>
          </a:p>
        </p:txBody>
      </p:sp>
      <p:grpSp>
        <p:nvGrpSpPr>
          <p:cNvPr name="Group 5" id="5"/>
          <p:cNvGrpSpPr/>
          <p:nvPr/>
        </p:nvGrpSpPr>
        <p:grpSpPr>
          <a:xfrm rot="0">
            <a:off x="376533" y="1028700"/>
            <a:ext cx="6731462" cy="1306335"/>
            <a:chOff x="0" y="0"/>
            <a:chExt cx="1772895" cy="344055"/>
          </a:xfrm>
        </p:grpSpPr>
        <p:sp>
          <p:nvSpPr>
            <p:cNvPr name="Freeform 6" id="6"/>
            <p:cNvSpPr/>
            <p:nvPr/>
          </p:nvSpPr>
          <p:spPr>
            <a:xfrm flipH="false" flipV="false" rot="0">
              <a:off x="0" y="0"/>
              <a:ext cx="1772895" cy="344055"/>
            </a:xfrm>
            <a:custGeom>
              <a:avLst/>
              <a:gdLst/>
              <a:ahLst/>
              <a:cxnLst/>
              <a:rect r="r" b="b" t="t" l="l"/>
              <a:pathLst>
                <a:path h="344055" w="1772895">
                  <a:moveTo>
                    <a:pt x="13801" y="0"/>
                  </a:moveTo>
                  <a:lnTo>
                    <a:pt x="1759094" y="0"/>
                  </a:lnTo>
                  <a:cubicBezTo>
                    <a:pt x="1766716" y="0"/>
                    <a:pt x="1772895" y="6179"/>
                    <a:pt x="1772895" y="13801"/>
                  </a:cubicBezTo>
                  <a:lnTo>
                    <a:pt x="1772895" y="330254"/>
                  </a:lnTo>
                  <a:cubicBezTo>
                    <a:pt x="1772895" y="337876"/>
                    <a:pt x="1766716" y="344055"/>
                    <a:pt x="1759094" y="344055"/>
                  </a:cubicBezTo>
                  <a:lnTo>
                    <a:pt x="13801" y="344055"/>
                  </a:lnTo>
                  <a:cubicBezTo>
                    <a:pt x="6179" y="344055"/>
                    <a:pt x="0" y="337876"/>
                    <a:pt x="0" y="330254"/>
                  </a:cubicBezTo>
                  <a:lnTo>
                    <a:pt x="0" y="13801"/>
                  </a:lnTo>
                  <a:cubicBezTo>
                    <a:pt x="0" y="6179"/>
                    <a:pt x="6179" y="0"/>
                    <a:pt x="13801" y="0"/>
                  </a:cubicBezTo>
                  <a:close/>
                </a:path>
              </a:pathLst>
            </a:custGeom>
            <a:solidFill>
              <a:srgbClr val="000000">
                <a:alpha val="0"/>
              </a:srgbClr>
            </a:solidFill>
            <a:ln cap="sq">
              <a:noFill/>
              <a:prstDash val="solid"/>
              <a:miter/>
            </a:ln>
          </p:spPr>
        </p:sp>
        <p:sp>
          <p:nvSpPr>
            <p:cNvPr name="TextBox 7" id="7"/>
            <p:cNvSpPr txBox="true"/>
            <p:nvPr/>
          </p:nvSpPr>
          <p:spPr>
            <a:xfrm>
              <a:off x="0" y="-180975"/>
              <a:ext cx="1772895" cy="525030"/>
            </a:xfrm>
            <a:prstGeom prst="rect">
              <a:avLst/>
            </a:prstGeom>
          </p:spPr>
          <p:txBody>
            <a:bodyPr anchor="ctr" rtlCol="false" tIns="215900" lIns="215900" bIns="215900" rIns="215900"/>
            <a:lstStyle/>
            <a:p>
              <a:pPr algn="ctr" marL="0" indent="0" lvl="0">
                <a:lnSpc>
                  <a:spcPts val="6579"/>
                </a:lnSpc>
                <a:spcBef>
                  <a:spcPct val="0"/>
                </a:spcBef>
              </a:pPr>
              <a:r>
                <a:rPr lang="en-US" sz="4699" u="sng">
                  <a:solidFill>
                    <a:srgbClr val="2B1511"/>
                  </a:solidFill>
                  <a:latin typeface="Times New Roman Bold Italics"/>
                </a:rPr>
                <a:t>About the Dataset </a:t>
              </a:r>
            </a:p>
          </p:txBody>
        </p:sp>
      </p:grpSp>
      <p:sp>
        <p:nvSpPr>
          <p:cNvPr name="TextBox 8" id="8"/>
          <p:cNvSpPr txBox="true"/>
          <p:nvPr/>
        </p:nvSpPr>
        <p:spPr>
          <a:xfrm rot="0">
            <a:off x="1028700" y="2980919"/>
            <a:ext cx="6254651" cy="1373009"/>
          </a:xfrm>
          <a:prstGeom prst="rect">
            <a:avLst/>
          </a:prstGeom>
        </p:spPr>
        <p:txBody>
          <a:bodyPr anchor="t" rtlCol="false" tIns="0" lIns="0" bIns="0" rIns="0">
            <a:spAutoFit/>
          </a:bodyPr>
          <a:lstStyle/>
          <a:p>
            <a:pPr algn="just">
              <a:lnSpc>
                <a:spcPts val="3597"/>
              </a:lnSpc>
            </a:pPr>
            <a:r>
              <a:rPr lang="en-US" sz="2569">
                <a:solidFill>
                  <a:srgbClr val="000000"/>
                </a:solidFill>
                <a:latin typeface="Times New Roman"/>
              </a:rPr>
              <a:t>The dataset is composed of </a:t>
            </a:r>
            <a:r>
              <a:rPr lang="en-US" sz="2569">
                <a:solidFill>
                  <a:srgbClr val="000000"/>
                </a:solidFill>
                <a:latin typeface="Times New Roman Bold"/>
              </a:rPr>
              <a:t>365 observations </a:t>
            </a:r>
            <a:r>
              <a:rPr lang="en-US" sz="2569">
                <a:solidFill>
                  <a:srgbClr val="000000"/>
                </a:solidFill>
                <a:latin typeface="Times New Roman"/>
              </a:rPr>
              <a:t> </a:t>
            </a:r>
          </a:p>
          <a:p>
            <a:pPr algn="just">
              <a:lnSpc>
                <a:spcPts val="3597"/>
              </a:lnSpc>
            </a:pPr>
            <a:r>
              <a:rPr lang="en-US" sz="2569">
                <a:solidFill>
                  <a:srgbClr val="000000"/>
                </a:solidFill>
                <a:latin typeface="Times New Roman"/>
              </a:rPr>
              <a:t>and </a:t>
            </a:r>
            <a:r>
              <a:rPr lang="en-US" sz="2569">
                <a:solidFill>
                  <a:srgbClr val="000000"/>
                </a:solidFill>
                <a:latin typeface="Times New Roman Bold"/>
              </a:rPr>
              <a:t>499 variables</a:t>
            </a:r>
            <a:r>
              <a:rPr lang="en-US" sz="2569">
                <a:solidFill>
                  <a:srgbClr val="000000"/>
                </a:solidFill>
                <a:latin typeface="Times New Roman"/>
              </a:rPr>
              <a:t>:</a:t>
            </a:r>
          </a:p>
          <a:p>
            <a:pPr algn="ctr">
              <a:lnSpc>
                <a:spcPts val="3597"/>
              </a:lnSpc>
              <a:spcBef>
                <a:spcPct val="0"/>
              </a:spcBef>
            </a:pPr>
          </a:p>
        </p:txBody>
      </p:sp>
      <p:sp>
        <p:nvSpPr>
          <p:cNvPr name="TextBox 9" id="9"/>
          <p:cNvSpPr txBox="true"/>
          <p:nvPr/>
        </p:nvSpPr>
        <p:spPr>
          <a:xfrm rot="0">
            <a:off x="6667280" y="4794699"/>
            <a:ext cx="4279702" cy="629285"/>
          </a:xfrm>
          <a:prstGeom prst="rect">
            <a:avLst/>
          </a:prstGeom>
        </p:spPr>
        <p:txBody>
          <a:bodyPr anchor="t" rtlCol="false" tIns="0" lIns="0" bIns="0" rIns="0">
            <a:spAutoFit/>
          </a:bodyPr>
          <a:lstStyle/>
          <a:p>
            <a:pPr algn="l">
              <a:lnSpc>
                <a:spcPts val="2590"/>
              </a:lnSpc>
            </a:pPr>
            <a:r>
              <a:rPr lang="en-US" sz="1850">
                <a:solidFill>
                  <a:srgbClr val="000000"/>
                </a:solidFill>
                <a:latin typeface="DM Sans"/>
              </a:rPr>
              <a:t>Disease Activity Score( DAS28)</a:t>
            </a:r>
          </a:p>
          <a:p>
            <a:pPr algn="l">
              <a:lnSpc>
                <a:spcPts val="2590"/>
              </a:lnSpc>
              <a:spcBef>
                <a:spcPct val="0"/>
              </a:spcBef>
            </a:pPr>
            <a:r>
              <a:rPr lang="en-US" sz="1850">
                <a:solidFill>
                  <a:srgbClr val="000000"/>
                </a:solidFill>
                <a:latin typeface="DM Sans"/>
              </a:rPr>
              <a:t>Simplified Disease Activity Index (SDAI)</a:t>
            </a:r>
          </a:p>
        </p:txBody>
      </p:sp>
      <p:sp>
        <p:nvSpPr>
          <p:cNvPr name="AutoShape 10" id="10"/>
          <p:cNvSpPr/>
          <p:nvPr/>
        </p:nvSpPr>
        <p:spPr>
          <a:xfrm>
            <a:off x="5759753" y="5152197"/>
            <a:ext cx="595733" cy="13390"/>
          </a:xfrm>
          <a:prstGeom prst="line">
            <a:avLst/>
          </a:prstGeom>
          <a:ln cap="flat" w="57150">
            <a:solidFill>
              <a:srgbClr val="000000"/>
            </a:solidFill>
            <a:prstDash val="solid"/>
            <a:headEnd type="none" len="sm" w="sm"/>
            <a:tailEnd type="arrow" len="sm" w="med"/>
          </a:ln>
        </p:spPr>
      </p:sp>
      <p:sp>
        <p:nvSpPr>
          <p:cNvPr name="TextBox 11" id="11"/>
          <p:cNvSpPr txBox="true"/>
          <p:nvPr/>
        </p:nvSpPr>
        <p:spPr>
          <a:xfrm rot="0">
            <a:off x="9144000" y="6154098"/>
            <a:ext cx="2445917" cy="3574462"/>
          </a:xfrm>
          <a:prstGeom prst="rect">
            <a:avLst/>
          </a:prstGeom>
        </p:spPr>
        <p:txBody>
          <a:bodyPr anchor="t" rtlCol="false" tIns="0" lIns="0" bIns="0" rIns="0">
            <a:spAutoFit/>
          </a:bodyPr>
          <a:lstStyle/>
          <a:p>
            <a:pPr algn="ctr" marL="368903" indent="-184451" lvl="1">
              <a:lnSpc>
                <a:spcPts val="2392"/>
              </a:lnSpc>
              <a:buFont typeface="Arial"/>
              <a:buChar char="•"/>
            </a:pPr>
            <a:r>
              <a:rPr lang="en-US" sz="1708">
                <a:solidFill>
                  <a:srgbClr val="000000"/>
                </a:solidFill>
                <a:latin typeface="DM Sans"/>
              </a:rPr>
              <a:t>redmeat</a:t>
            </a:r>
          </a:p>
          <a:p>
            <a:pPr algn="ctr" marL="368903" indent="-184451" lvl="1">
              <a:lnSpc>
                <a:spcPts val="2392"/>
              </a:lnSpc>
              <a:buFont typeface="Arial"/>
              <a:buChar char="•"/>
            </a:pPr>
            <a:r>
              <a:rPr lang="en-US" sz="1708">
                <a:solidFill>
                  <a:srgbClr val="000000"/>
                </a:solidFill>
                <a:latin typeface="DM Sans"/>
              </a:rPr>
              <a:t>whitemeat</a:t>
            </a:r>
          </a:p>
          <a:p>
            <a:pPr algn="ctr" marL="368903" indent="-184451" lvl="1">
              <a:lnSpc>
                <a:spcPts val="2392"/>
              </a:lnSpc>
              <a:buFont typeface="Arial"/>
              <a:buChar char="•"/>
            </a:pPr>
            <a:r>
              <a:rPr lang="en-US" sz="1708">
                <a:solidFill>
                  <a:srgbClr val="000000"/>
                </a:solidFill>
                <a:latin typeface="DM Sans"/>
              </a:rPr>
              <a:t>fish</a:t>
            </a:r>
          </a:p>
          <a:p>
            <a:pPr algn="ctr" marL="368903" indent="-184451" lvl="1">
              <a:lnSpc>
                <a:spcPts val="2392"/>
              </a:lnSpc>
              <a:buFont typeface="Arial"/>
              <a:buChar char="•"/>
            </a:pPr>
            <a:r>
              <a:rPr lang="en-US" sz="1708">
                <a:solidFill>
                  <a:srgbClr val="000000"/>
                </a:solidFill>
                <a:latin typeface="DM Sans"/>
              </a:rPr>
              <a:t>fat_fish</a:t>
            </a:r>
          </a:p>
          <a:p>
            <a:pPr algn="ctr" marL="368903" indent="-184451" lvl="1">
              <a:lnSpc>
                <a:spcPts val="2392"/>
              </a:lnSpc>
              <a:buFont typeface="Arial"/>
              <a:buChar char="•"/>
            </a:pPr>
            <a:r>
              <a:rPr lang="en-US" sz="1708">
                <a:solidFill>
                  <a:srgbClr val="000000"/>
                </a:solidFill>
                <a:latin typeface="DM Sans"/>
              </a:rPr>
              <a:t>leafy_vegetables</a:t>
            </a:r>
          </a:p>
          <a:p>
            <a:pPr algn="ctr" marL="368903" indent="-184451" lvl="1">
              <a:lnSpc>
                <a:spcPts val="2392"/>
              </a:lnSpc>
              <a:buFont typeface="Arial"/>
              <a:buChar char="•"/>
            </a:pPr>
            <a:r>
              <a:rPr lang="en-US" sz="1708">
                <a:solidFill>
                  <a:srgbClr val="000000"/>
                </a:solidFill>
                <a:latin typeface="DM Sans"/>
              </a:rPr>
              <a:t>vegetables</a:t>
            </a:r>
          </a:p>
          <a:p>
            <a:pPr algn="ctr" marL="368903" indent="-184451" lvl="1">
              <a:lnSpc>
                <a:spcPts val="2392"/>
              </a:lnSpc>
              <a:buFont typeface="Arial"/>
              <a:buChar char="•"/>
            </a:pPr>
            <a:r>
              <a:rPr lang="en-US" sz="1708">
                <a:solidFill>
                  <a:srgbClr val="000000"/>
                </a:solidFill>
                <a:latin typeface="DM Sans"/>
              </a:rPr>
              <a:t>cabbages</a:t>
            </a:r>
          </a:p>
          <a:p>
            <a:pPr algn="ctr" marL="368903" indent="-184451" lvl="1">
              <a:lnSpc>
                <a:spcPts val="2392"/>
              </a:lnSpc>
              <a:buFont typeface="Arial"/>
              <a:buChar char="•"/>
            </a:pPr>
            <a:r>
              <a:rPr lang="en-US" sz="1708">
                <a:solidFill>
                  <a:srgbClr val="000000"/>
                </a:solidFill>
                <a:latin typeface="DM Sans"/>
              </a:rPr>
              <a:t>summer_fruits</a:t>
            </a:r>
          </a:p>
          <a:p>
            <a:pPr algn="ctr" marL="368903" indent="-184451" lvl="1">
              <a:lnSpc>
                <a:spcPts val="2392"/>
              </a:lnSpc>
              <a:buFont typeface="Arial"/>
              <a:buChar char="•"/>
            </a:pPr>
            <a:r>
              <a:rPr lang="en-US" sz="1708">
                <a:solidFill>
                  <a:srgbClr val="000000"/>
                </a:solidFill>
                <a:latin typeface="DM Sans"/>
              </a:rPr>
              <a:t>alcoholic_beverages</a:t>
            </a:r>
          </a:p>
          <a:p>
            <a:pPr algn="ctr" marL="368903" indent="-184451" lvl="1">
              <a:lnSpc>
                <a:spcPts val="2392"/>
              </a:lnSpc>
              <a:buFont typeface="Arial"/>
              <a:buChar char="•"/>
            </a:pPr>
            <a:r>
              <a:rPr lang="en-US" sz="1708">
                <a:solidFill>
                  <a:srgbClr val="000000"/>
                </a:solidFill>
                <a:latin typeface="DM Sans"/>
              </a:rPr>
              <a:t>potatoes</a:t>
            </a:r>
          </a:p>
          <a:p>
            <a:pPr algn="ctr" marL="368903" indent="-184451" lvl="1">
              <a:lnSpc>
                <a:spcPts val="2392"/>
              </a:lnSpc>
              <a:buFont typeface="Arial"/>
              <a:buChar char="•"/>
            </a:pPr>
            <a:r>
              <a:rPr lang="en-US" sz="1708">
                <a:solidFill>
                  <a:srgbClr val="000000"/>
                </a:solidFill>
                <a:latin typeface="DM Sans"/>
              </a:rPr>
              <a:t>milk_yoghurt</a:t>
            </a:r>
          </a:p>
          <a:p>
            <a:pPr algn="ctr">
              <a:lnSpc>
                <a:spcPts val="2392"/>
              </a:lnSpc>
              <a:spcBef>
                <a:spcPct val="0"/>
              </a:spcBef>
            </a:pPr>
          </a:p>
        </p:txBody>
      </p:sp>
      <p:sp>
        <p:nvSpPr>
          <p:cNvPr name="TextBox 12" id="12"/>
          <p:cNvSpPr txBox="true"/>
          <p:nvPr/>
        </p:nvSpPr>
        <p:spPr>
          <a:xfrm rot="0">
            <a:off x="11955034" y="6154098"/>
            <a:ext cx="2445917" cy="3873570"/>
          </a:xfrm>
          <a:prstGeom prst="rect">
            <a:avLst/>
          </a:prstGeom>
        </p:spPr>
        <p:txBody>
          <a:bodyPr anchor="t" rtlCol="false" tIns="0" lIns="0" bIns="0" rIns="0">
            <a:spAutoFit/>
          </a:bodyPr>
          <a:lstStyle/>
          <a:p>
            <a:pPr algn="ctr" marL="368903" indent="-184451" lvl="1">
              <a:lnSpc>
                <a:spcPts val="2392"/>
              </a:lnSpc>
              <a:buFont typeface="Arial"/>
              <a:buChar char="•"/>
            </a:pPr>
            <a:r>
              <a:rPr lang="en-US" sz="1708">
                <a:solidFill>
                  <a:srgbClr val="000000"/>
                </a:solidFill>
                <a:latin typeface="DM Sans"/>
              </a:rPr>
              <a:t>seafood</a:t>
            </a:r>
          </a:p>
          <a:p>
            <a:pPr algn="ctr" marL="368903" indent="-184451" lvl="1">
              <a:lnSpc>
                <a:spcPts val="2392"/>
              </a:lnSpc>
              <a:buFont typeface="Arial"/>
              <a:buChar char="•"/>
            </a:pPr>
            <a:r>
              <a:rPr lang="en-US" sz="1708">
                <a:solidFill>
                  <a:srgbClr val="000000"/>
                </a:solidFill>
                <a:latin typeface="DM Sans"/>
              </a:rPr>
              <a:t>eggs</a:t>
            </a:r>
          </a:p>
          <a:p>
            <a:pPr algn="ctr" marL="368903" indent="-184451" lvl="1">
              <a:lnSpc>
                <a:spcPts val="2392"/>
              </a:lnSpc>
              <a:buFont typeface="Arial"/>
              <a:buChar char="•"/>
            </a:pPr>
            <a:r>
              <a:rPr lang="en-US" sz="1708">
                <a:solidFill>
                  <a:srgbClr val="000000"/>
                </a:solidFill>
                <a:latin typeface="DM Sans"/>
              </a:rPr>
              <a:t>sweets</a:t>
            </a:r>
          </a:p>
          <a:p>
            <a:pPr algn="ctr" marL="368903" indent="-184451" lvl="1">
              <a:lnSpc>
                <a:spcPts val="2392"/>
              </a:lnSpc>
              <a:buFont typeface="Arial"/>
              <a:buChar char="•"/>
            </a:pPr>
            <a:r>
              <a:rPr lang="en-US" sz="1708">
                <a:solidFill>
                  <a:srgbClr val="000000"/>
                </a:solidFill>
                <a:latin typeface="DM Sans"/>
              </a:rPr>
              <a:t>snacks</a:t>
            </a:r>
          </a:p>
          <a:p>
            <a:pPr algn="ctr" marL="368903" indent="-184451" lvl="1">
              <a:lnSpc>
                <a:spcPts val="2392"/>
              </a:lnSpc>
              <a:buFont typeface="Arial"/>
              <a:buChar char="•"/>
            </a:pPr>
            <a:r>
              <a:rPr lang="en-US" sz="1708">
                <a:solidFill>
                  <a:srgbClr val="000000"/>
                </a:solidFill>
                <a:latin typeface="DM Sans"/>
              </a:rPr>
              <a:t>legumes</a:t>
            </a:r>
          </a:p>
          <a:p>
            <a:pPr algn="ctr" marL="368903" indent="-184451" lvl="1">
              <a:lnSpc>
                <a:spcPts val="2392"/>
              </a:lnSpc>
              <a:buFont typeface="Arial"/>
              <a:buChar char="•"/>
            </a:pPr>
            <a:r>
              <a:rPr lang="en-US" sz="1708">
                <a:solidFill>
                  <a:srgbClr val="000000"/>
                </a:solidFill>
                <a:latin typeface="DM Sans"/>
              </a:rPr>
              <a:t>onion_garlic</a:t>
            </a:r>
          </a:p>
          <a:p>
            <a:pPr algn="ctr" marL="368903" indent="-184451" lvl="1">
              <a:lnSpc>
                <a:spcPts val="2392"/>
              </a:lnSpc>
              <a:buFont typeface="Arial"/>
              <a:buChar char="•"/>
            </a:pPr>
            <a:r>
              <a:rPr lang="en-US" sz="1708">
                <a:solidFill>
                  <a:srgbClr val="000000"/>
                </a:solidFill>
                <a:latin typeface="DM Sans"/>
              </a:rPr>
              <a:t>fruits_allseasons</a:t>
            </a:r>
          </a:p>
          <a:p>
            <a:pPr algn="ctr" marL="368903" indent="-184451" lvl="1">
              <a:lnSpc>
                <a:spcPts val="2392"/>
              </a:lnSpc>
              <a:buFont typeface="Arial"/>
              <a:buChar char="•"/>
            </a:pPr>
            <a:r>
              <a:rPr lang="en-US" sz="1708">
                <a:solidFill>
                  <a:srgbClr val="000000"/>
                </a:solidFill>
                <a:latin typeface="DM Sans"/>
              </a:rPr>
              <a:t>unsweetened_beverages</a:t>
            </a:r>
          </a:p>
          <a:p>
            <a:pPr algn="ctr" marL="368903" indent="-184451" lvl="1">
              <a:lnSpc>
                <a:spcPts val="2392"/>
              </a:lnSpc>
              <a:buFont typeface="Arial"/>
              <a:buChar char="•"/>
            </a:pPr>
            <a:r>
              <a:rPr lang="en-US" sz="1708">
                <a:solidFill>
                  <a:srgbClr val="000000"/>
                </a:solidFill>
                <a:latin typeface="DM Sans"/>
              </a:rPr>
              <a:t>soft_drinks</a:t>
            </a:r>
          </a:p>
          <a:p>
            <a:pPr algn="ctr" marL="368903" indent="-184451" lvl="1">
              <a:lnSpc>
                <a:spcPts val="2392"/>
              </a:lnSpc>
              <a:buFont typeface="Arial"/>
              <a:buChar char="•"/>
            </a:pPr>
            <a:r>
              <a:rPr lang="en-US" sz="1708">
                <a:solidFill>
                  <a:srgbClr val="000000"/>
                </a:solidFill>
                <a:latin typeface="DM Sans"/>
              </a:rPr>
              <a:t>whole_grains</a:t>
            </a:r>
          </a:p>
          <a:p>
            <a:pPr algn="ctr" marL="368903" indent="-184451" lvl="1">
              <a:lnSpc>
                <a:spcPts val="2392"/>
              </a:lnSpc>
              <a:buFont typeface="Arial"/>
              <a:buChar char="•"/>
            </a:pPr>
            <a:r>
              <a:rPr lang="en-US" sz="1708">
                <a:solidFill>
                  <a:srgbClr val="000000"/>
                </a:solidFill>
                <a:latin typeface="DM Sans"/>
              </a:rPr>
              <a:t>stagionato_cheese</a:t>
            </a:r>
          </a:p>
          <a:p>
            <a:pPr algn="ctr">
              <a:lnSpc>
                <a:spcPts val="2392"/>
              </a:lnSpc>
              <a:spcBef>
                <a:spcPct val="0"/>
              </a:spcBef>
            </a:pPr>
          </a:p>
        </p:txBody>
      </p:sp>
      <p:sp>
        <p:nvSpPr>
          <p:cNvPr name="TextBox 13" id="13"/>
          <p:cNvSpPr txBox="true"/>
          <p:nvPr/>
        </p:nvSpPr>
        <p:spPr>
          <a:xfrm rot="0">
            <a:off x="15115239" y="6154098"/>
            <a:ext cx="2144061" cy="3574462"/>
          </a:xfrm>
          <a:prstGeom prst="rect">
            <a:avLst/>
          </a:prstGeom>
        </p:spPr>
        <p:txBody>
          <a:bodyPr anchor="t" rtlCol="false" tIns="0" lIns="0" bIns="0" rIns="0">
            <a:spAutoFit/>
          </a:bodyPr>
          <a:lstStyle/>
          <a:p>
            <a:pPr algn="ctr" marL="368903" indent="-184451" lvl="1">
              <a:lnSpc>
                <a:spcPts val="2392"/>
              </a:lnSpc>
              <a:buFont typeface="Arial"/>
              <a:buChar char="•"/>
            </a:pPr>
            <a:r>
              <a:rPr lang="en-US" sz="1708">
                <a:solidFill>
                  <a:srgbClr val="000000"/>
                </a:solidFill>
                <a:latin typeface="DM Sans"/>
              </a:rPr>
              <a:t>dried_fruit</a:t>
            </a:r>
          </a:p>
          <a:p>
            <a:pPr algn="ctr" marL="368903" indent="-184451" lvl="1">
              <a:lnSpc>
                <a:spcPts val="2392"/>
              </a:lnSpc>
              <a:buFont typeface="Arial"/>
              <a:buChar char="•"/>
            </a:pPr>
            <a:r>
              <a:rPr lang="en-US" sz="1708">
                <a:solidFill>
                  <a:srgbClr val="000000"/>
                </a:solidFill>
                <a:latin typeface="DM Sans"/>
              </a:rPr>
              <a:t>nuts</a:t>
            </a:r>
          </a:p>
          <a:p>
            <a:pPr algn="ctr" marL="368903" indent="-184451" lvl="1">
              <a:lnSpc>
                <a:spcPts val="2392"/>
              </a:lnSpc>
              <a:buFont typeface="Arial"/>
              <a:buChar char="•"/>
            </a:pPr>
            <a:r>
              <a:rPr lang="en-US" sz="1708">
                <a:solidFill>
                  <a:srgbClr val="000000"/>
                </a:solidFill>
                <a:latin typeface="DM Sans"/>
              </a:rPr>
              <a:t>olive_oil</a:t>
            </a:r>
          </a:p>
          <a:p>
            <a:pPr algn="ctr" marL="368903" indent="-184451" lvl="1">
              <a:lnSpc>
                <a:spcPts val="2392"/>
              </a:lnSpc>
              <a:buFont typeface="Arial"/>
              <a:buChar char="•"/>
            </a:pPr>
            <a:r>
              <a:rPr lang="en-US" sz="1708">
                <a:solidFill>
                  <a:srgbClr val="000000"/>
                </a:solidFill>
                <a:latin typeface="DM Sans"/>
              </a:rPr>
              <a:t>seed_oil</a:t>
            </a:r>
          </a:p>
          <a:p>
            <a:pPr algn="ctr" marL="368903" indent="-184451" lvl="1">
              <a:lnSpc>
                <a:spcPts val="2392"/>
              </a:lnSpc>
              <a:buFont typeface="Arial"/>
              <a:buChar char="•"/>
            </a:pPr>
            <a:r>
              <a:rPr lang="en-US" sz="1708">
                <a:solidFill>
                  <a:srgbClr val="000000"/>
                </a:solidFill>
                <a:latin typeface="DM Sans"/>
              </a:rPr>
              <a:t>mushrooms</a:t>
            </a:r>
          </a:p>
          <a:p>
            <a:pPr algn="ctr" marL="368903" indent="-184451" lvl="1">
              <a:lnSpc>
                <a:spcPts val="2392"/>
              </a:lnSpc>
              <a:buFont typeface="Arial"/>
              <a:buChar char="•"/>
            </a:pPr>
            <a:r>
              <a:rPr lang="en-US" sz="1708">
                <a:solidFill>
                  <a:srgbClr val="000000"/>
                </a:solidFill>
                <a:latin typeface="DM Sans"/>
              </a:rPr>
              <a:t>soy_products</a:t>
            </a:r>
          </a:p>
          <a:p>
            <a:pPr algn="ctr" marL="368903" indent="-184451" lvl="1">
              <a:lnSpc>
                <a:spcPts val="2392"/>
              </a:lnSpc>
              <a:buFont typeface="Arial"/>
              <a:buChar char="•"/>
            </a:pPr>
            <a:r>
              <a:rPr lang="en-US" sz="1708">
                <a:solidFill>
                  <a:srgbClr val="000000"/>
                </a:solidFill>
                <a:latin typeface="DM Sans"/>
              </a:rPr>
              <a:t>winter_fruits</a:t>
            </a:r>
          </a:p>
          <a:p>
            <a:pPr algn="ctr" marL="368903" indent="-184451" lvl="1">
              <a:lnSpc>
                <a:spcPts val="2392"/>
              </a:lnSpc>
              <a:buFont typeface="Arial"/>
              <a:buChar char="•"/>
            </a:pPr>
            <a:r>
              <a:rPr lang="en-US" sz="1708">
                <a:solidFill>
                  <a:srgbClr val="000000"/>
                </a:solidFill>
                <a:latin typeface="DM Sans"/>
              </a:rPr>
              <a:t>coffee</a:t>
            </a:r>
          </a:p>
          <a:p>
            <a:pPr algn="ctr" marL="368903" indent="-184451" lvl="1">
              <a:lnSpc>
                <a:spcPts val="2392"/>
              </a:lnSpc>
              <a:buFont typeface="Arial"/>
              <a:buChar char="•"/>
            </a:pPr>
            <a:r>
              <a:rPr lang="en-US" sz="1708">
                <a:solidFill>
                  <a:srgbClr val="000000"/>
                </a:solidFill>
                <a:latin typeface="DM Sans"/>
              </a:rPr>
              <a:t>refined_grains</a:t>
            </a:r>
          </a:p>
          <a:p>
            <a:pPr algn="ctr" marL="368903" indent="-184451" lvl="1">
              <a:lnSpc>
                <a:spcPts val="2392"/>
              </a:lnSpc>
              <a:buFont typeface="Arial"/>
              <a:buChar char="•"/>
            </a:pPr>
            <a:r>
              <a:rPr lang="en-US" sz="1708">
                <a:solidFill>
                  <a:srgbClr val="000000"/>
                </a:solidFill>
                <a:latin typeface="DM Sans"/>
              </a:rPr>
              <a:t>butter_margarine</a:t>
            </a:r>
          </a:p>
          <a:p>
            <a:pPr algn="ctr" marL="368903" indent="-184451" lvl="1">
              <a:lnSpc>
                <a:spcPts val="2392"/>
              </a:lnSpc>
              <a:buFont typeface="Arial"/>
              <a:buChar char="•"/>
            </a:pPr>
            <a:r>
              <a:rPr lang="en-US" sz="1708">
                <a:solidFill>
                  <a:srgbClr val="000000"/>
                </a:solidFill>
                <a:latin typeface="DM Sans"/>
              </a:rPr>
              <a:t>other_cheese</a:t>
            </a:r>
          </a:p>
          <a:p>
            <a:pPr algn="ctr">
              <a:lnSpc>
                <a:spcPts val="2392"/>
              </a:lnSpc>
              <a:spcBef>
                <a:spcPct val="0"/>
              </a:spcBef>
            </a:pPr>
          </a:p>
        </p:txBody>
      </p:sp>
      <p:sp>
        <p:nvSpPr>
          <p:cNvPr name="TextBox 14" id="14"/>
          <p:cNvSpPr txBox="true"/>
          <p:nvPr/>
        </p:nvSpPr>
        <p:spPr>
          <a:xfrm rot="0">
            <a:off x="12086674" y="5376359"/>
            <a:ext cx="2314277" cy="414020"/>
          </a:xfrm>
          <a:prstGeom prst="rect">
            <a:avLst/>
          </a:prstGeom>
        </p:spPr>
        <p:txBody>
          <a:bodyPr anchor="t" rtlCol="false" tIns="0" lIns="0" bIns="0" rIns="0">
            <a:spAutoFit/>
          </a:bodyPr>
          <a:lstStyle/>
          <a:p>
            <a:pPr algn="ctr">
              <a:lnSpc>
                <a:spcPts val="3430"/>
              </a:lnSpc>
              <a:spcBef>
                <a:spcPct val="0"/>
              </a:spcBef>
            </a:pPr>
            <a:r>
              <a:rPr lang="en-US" sz="2450">
                <a:solidFill>
                  <a:srgbClr val="000000"/>
                </a:solidFill>
                <a:latin typeface="DM Sans Bold"/>
              </a:rPr>
              <a:t>33 Food groups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422460" y="-509784"/>
            <a:ext cx="19132920" cy="2701944"/>
            <a:chOff x="0" y="0"/>
            <a:chExt cx="5039123" cy="711623"/>
          </a:xfrm>
        </p:grpSpPr>
        <p:sp>
          <p:nvSpPr>
            <p:cNvPr name="Freeform 3" id="3"/>
            <p:cNvSpPr/>
            <p:nvPr/>
          </p:nvSpPr>
          <p:spPr>
            <a:xfrm flipH="false" flipV="false" rot="0">
              <a:off x="0" y="0"/>
              <a:ext cx="5039123" cy="711623"/>
            </a:xfrm>
            <a:custGeom>
              <a:avLst/>
              <a:gdLst/>
              <a:ahLst/>
              <a:cxnLst/>
              <a:rect r="r" b="b" t="t" l="l"/>
              <a:pathLst>
                <a:path h="711623" w="5039123">
                  <a:moveTo>
                    <a:pt x="0" y="0"/>
                  </a:moveTo>
                  <a:lnTo>
                    <a:pt x="5039123" y="0"/>
                  </a:lnTo>
                  <a:lnTo>
                    <a:pt x="5039123" y="711623"/>
                  </a:lnTo>
                  <a:lnTo>
                    <a:pt x="0" y="711623"/>
                  </a:lnTo>
                  <a:close/>
                </a:path>
              </a:pathLst>
            </a:custGeom>
            <a:solidFill>
              <a:srgbClr val="E0B15E"/>
            </a:solidFill>
          </p:spPr>
        </p:sp>
        <p:sp>
          <p:nvSpPr>
            <p:cNvPr name="TextBox 4" id="4"/>
            <p:cNvSpPr txBox="true"/>
            <p:nvPr/>
          </p:nvSpPr>
          <p:spPr>
            <a:xfrm>
              <a:off x="0" y="-28575"/>
              <a:ext cx="5039123" cy="740198"/>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5625147" y="605728"/>
            <a:ext cx="6731462" cy="1368931"/>
            <a:chOff x="0" y="0"/>
            <a:chExt cx="1772895" cy="360542"/>
          </a:xfrm>
        </p:grpSpPr>
        <p:sp>
          <p:nvSpPr>
            <p:cNvPr name="Freeform 6" id="6"/>
            <p:cNvSpPr/>
            <p:nvPr/>
          </p:nvSpPr>
          <p:spPr>
            <a:xfrm flipH="false" flipV="false" rot="0">
              <a:off x="0" y="0"/>
              <a:ext cx="1772895" cy="360542"/>
            </a:xfrm>
            <a:custGeom>
              <a:avLst/>
              <a:gdLst/>
              <a:ahLst/>
              <a:cxnLst/>
              <a:rect r="r" b="b" t="t" l="l"/>
              <a:pathLst>
                <a:path h="360542" w="1772895">
                  <a:moveTo>
                    <a:pt x="13801" y="0"/>
                  </a:moveTo>
                  <a:lnTo>
                    <a:pt x="1759094" y="0"/>
                  </a:lnTo>
                  <a:cubicBezTo>
                    <a:pt x="1766716" y="0"/>
                    <a:pt x="1772895" y="6179"/>
                    <a:pt x="1772895" y="13801"/>
                  </a:cubicBezTo>
                  <a:lnTo>
                    <a:pt x="1772895" y="346740"/>
                  </a:lnTo>
                  <a:cubicBezTo>
                    <a:pt x="1772895" y="354363"/>
                    <a:pt x="1766716" y="360542"/>
                    <a:pt x="1759094" y="360542"/>
                  </a:cubicBezTo>
                  <a:lnTo>
                    <a:pt x="13801" y="360542"/>
                  </a:lnTo>
                  <a:cubicBezTo>
                    <a:pt x="6179" y="360542"/>
                    <a:pt x="0" y="354363"/>
                    <a:pt x="0" y="346740"/>
                  </a:cubicBezTo>
                  <a:lnTo>
                    <a:pt x="0" y="13801"/>
                  </a:lnTo>
                  <a:cubicBezTo>
                    <a:pt x="0" y="6179"/>
                    <a:pt x="6179" y="0"/>
                    <a:pt x="13801" y="0"/>
                  </a:cubicBezTo>
                  <a:close/>
                </a:path>
              </a:pathLst>
            </a:custGeom>
            <a:solidFill>
              <a:srgbClr val="000000">
                <a:alpha val="0"/>
              </a:srgbClr>
            </a:solidFill>
            <a:ln cap="sq">
              <a:noFill/>
              <a:prstDash val="solid"/>
              <a:miter/>
            </a:ln>
          </p:spPr>
        </p:sp>
        <p:sp>
          <p:nvSpPr>
            <p:cNvPr name="TextBox 7" id="7"/>
            <p:cNvSpPr txBox="true"/>
            <p:nvPr/>
          </p:nvSpPr>
          <p:spPr>
            <a:xfrm>
              <a:off x="0" y="-209550"/>
              <a:ext cx="1772895" cy="570092"/>
            </a:xfrm>
            <a:prstGeom prst="rect">
              <a:avLst/>
            </a:prstGeom>
          </p:spPr>
          <p:txBody>
            <a:bodyPr anchor="ctr" rtlCol="false" tIns="215900" lIns="215900" bIns="215900" rIns="215900"/>
            <a:lstStyle/>
            <a:p>
              <a:pPr algn="ctr" marL="0" indent="0" lvl="0">
                <a:lnSpc>
                  <a:spcPts val="7559"/>
                </a:lnSpc>
                <a:spcBef>
                  <a:spcPct val="0"/>
                </a:spcBef>
              </a:pPr>
              <a:r>
                <a:rPr lang="en-US" sz="5399" u="sng">
                  <a:solidFill>
                    <a:srgbClr val="2B1511"/>
                  </a:solidFill>
                  <a:latin typeface="Times New Roman Bold Italics"/>
                </a:rPr>
                <a:t>Analysis steps</a:t>
              </a:r>
            </a:p>
          </p:txBody>
        </p:sp>
      </p:grpSp>
      <p:grpSp>
        <p:nvGrpSpPr>
          <p:cNvPr name="Group 8" id="8"/>
          <p:cNvGrpSpPr/>
          <p:nvPr/>
        </p:nvGrpSpPr>
        <p:grpSpPr>
          <a:xfrm rot="0">
            <a:off x="4162700" y="4135161"/>
            <a:ext cx="3655976" cy="2573589"/>
            <a:chOff x="0" y="0"/>
            <a:chExt cx="995484" cy="700762"/>
          </a:xfrm>
        </p:grpSpPr>
        <p:sp>
          <p:nvSpPr>
            <p:cNvPr name="Freeform 9" id="9"/>
            <p:cNvSpPr/>
            <p:nvPr/>
          </p:nvSpPr>
          <p:spPr>
            <a:xfrm flipH="false" flipV="false" rot="0">
              <a:off x="0" y="0"/>
              <a:ext cx="995484" cy="700762"/>
            </a:xfrm>
            <a:custGeom>
              <a:avLst/>
              <a:gdLst/>
              <a:ahLst/>
              <a:cxnLst/>
              <a:rect r="r" b="b" t="t" l="l"/>
              <a:pathLst>
                <a:path h="700762" w="995484">
                  <a:moveTo>
                    <a:pt x="42352" y="0"/>
                  </a:moveTo>
                  <a:lnTo>
                    <a:pt x="953132" y="0"/>
                  </a:lnTo>
                  <a:cubicBezTo>
                    <a:pt x="964365" y="0"/>
                    <a:pt x="975137" y="4462"/>
                    <a:pt x="983080" y="12405"/>
                  </a:cubicBezTo>
                  <a:cubicBezTo>
                    <a:pt x="991022" y="20347"/>
                    <a:pt x="995484" y="31120"/>
                    <a:pt x="995484" y="42352"/>
                  </a:cubicBezTo>
                  <a:lnTo>
                    <a:pt x="995484" y="658409"/>
                  </a:lnTo>
                  <a:cubicBezTo>
                    <a:pt x="995484" y="681800"/>
                    <a:pt x="976523" y="700762"/>
                    <a:pt x="953132" y="700762"/>
                  </a:cubicBezTo>
                  <a:lnTo>
                    <a:pt x="42352" y="700762"/>
                  </a:lnTo>
                  <a:cubicBezTo>
                    <a:pt x="31120" y="700762"/>
                    <a:pt x="20347" y="696300"/>
                    <a:pt x="12405" y="688357"/>
                  </a:cubicBezTo>
                  <a:cubicBezTo>
                    <a:pt x="4462" y="680414"/>
                    <a:pt x="0" y="669642"/>
                    <a:pt x="0" y="658409"/>
                  </a:cubicBezTo>
                  <a:lnTo>
                    <a:pt x="0" y="42352"/>
                  </a:lnTo>
                  <a:cubicBezTo>
                    <a:pt x="0" y="31120"/>
                    <a:pt x="4462" y="20347"/>
                    <a:pt x="12405" y="12405"/>
                  </a:cubicBezTo>
                  <a:cubicBezTo>
                    <a:pt x="20347" y="4462"/>
                    <a:pt x="31120" y="0"/>
                    <a:pt x="42352" y="0"/>
                  </a:cubicBezTo>
                  <a:close/>
                </a:path>
              </a:pathLst>
            </a:custGeom>
            <a:solidFill>
              <a:srgbClr val="FFF0A2"/>
            </a:solidFill>
            <a:ln w="19050" cap="sq">
              <a:solidFill>
                <a:srgbClr val="E0B15E"/>
              </a:solidFill>
              <a:prstDash val="solid"/>
              <a:miter/>
            </a:ln>
          </p:spPr>
        </p:sp>
        <p:sp>
          <p:nvSpPr>
            <p:cNvPr name="TextBox 10" id="10"/>
            <p:cNvSpPr txBox="true"/>
            <p:nvPr/>
          </p:nvSpPr>
          <p:spPr>
            <a:xfrm>
              <a:off x="0" y="-95250"/>
              <a:ext cx="995484" cy="796012"/>
            </a:xfrm>
            <a:prstGeom prst="rect">
              <a:avLst/>
            </a:prstGeom>
          </p:spPr>
          <p:txBody>
            <a:bodyPr anchor="ctr" rtlCol="false" tIns="254000" lIns="254000" bIns="254000" rIns="254000"/>
            <a:lstStyle/>
            <a:p>
              <a:pPr algn="ctr" marL="0" indent="0" lvl="0">
                <a:lnSpc>
                  <a:spcPts val="3499"/>
                </a:lnSpc>
                <a:spcBef>
                  <a:spcPct val="0"/>
                </a:spcBef>
              </a:pPr>
              <a:r>
                <a:rPr lang="en-US" sz="2499">
                  <a:solidFill>
                    <a:srgbClr val="000000"/>
                  </a:solidFill>
                  <a:latin typeface="Times New Roman"/>
                </a:rPr>
                <a:t>Factorial Analysis for Food groups</a:t>
              </a:r>
            </a:p>
          </p:txBody>
        </p:sp>
      </p:grpSp>
      <p:grpSp>
        <p:nvGrpSpPr>
          <p:cNvPr name="Group 11" id="11"/>
          <p:cNvGrpSpPr/>
          <p:nvPr/>
        </p:nvGrpSpPr>
        <p:grpSpPr>
          <a:xfrm rot="0">
            <a:off x="9405425" y="4135161"/>
            <a:ext cx="3502277" cy="2573589"/>
            <a:chOff x="0" y="0"/>
            <a:chExt cx="953634" cy="700762"/>
          </a:xfrm>
        </p:grpSpPr>
        <p:sp>
          <p:nvSpPr>
            <p:cNvPr name="Freeform 12" id="12"/>
            <p:cNvSpPr/>
            <p:nvPr/>
          </p:nvSpPr>
          <p:spPr>
            <a:xfrm flipH="false" flipV="false" rot="0">
              <a:off x="0" y="0"/>
              <a:ext cx="953634" cy="700762"/>
            </a:xfrm>
            <a:custGeom>
              <a:avLst/>
              <a:gdLst/>
              <a:ahLst/>
              <a:cxnLst/>
              <a:rect r="r" b="b" t="t" l="l"/>
              <a:pathLst>
                <a:path h="700762" w="953634">
                  <a:moveTo>
                    <a:pt x="44211" y="0"/>
                  </a:moveTo>
                  <a:lnTo>
                    <a:pt x="909423" y="0"/>
                  </a:lnTo>
                  <a:cubicBezTo>
                    <a:pt x="933840" y="0"/>
                    <a:pt x="953634" y="19794"/>
                    <a:pt x="953634" y="44211"/>
                  </a:cubicBezTo>
                  <a:lnTo>
                    <a:pt x="953634" y="656551"/>
                  </a:lnTo>
                  <a:cubicBezTo>
                    <a:pt x="953634" y="680968"/>
                    <a:pt x="933840" y="700762"/>
                    <a:pt x="909423" y="700762"/>
                  </a:cubicBezTo>
                  <a:lnTo>
                    <a:pt x="44211" y="700762"/>
                  </a:lnTo>
                  <a:cubicBezTo>
                    <a:pt x="32485" y="700762"/>
                    <a:pt x="21240" y="696104"/>
                    <a:pt x="12949" y="687813"/>
                  </a:cubicBezTo>
                  <a:cubicBezTo>
                    <a:pt x="4658" y="679521"/>
                    <a:pt x="0" y="668276"/>
                    <a:pt x="0" y="656551"/>
                  </a:cubicBezTo>
                  <a:lnTo>
                    <a:pt x="0" y="44211"/>
                  </a:lnTo>
                  <a:cubicBezTo>
                    <a:pt x="0" y="19794"/>
                    <a:pt x="19794" y="0"/>
                    <a:pt x="44211" y="0"/>
                  </a:cubicBezTo>
                  <a:close/>
                </a:path>
              </a:pathLst>
            </a:custGeom>
            <a:solidFill>
              <a:srgbClr val="FFF0A2"/>
            </a:solidFill>
            <a:ln w="19050" cap="sq">
              <a:solidFill>
                <a:srgbClr val="E0B15E"/>
              </a:solidFill>
              <a:prstDash val="solid"/>
              <a:miter/>
            </a:ln>
          </p:spPr>
        </p:sp>
        <p:sp>
          <p:nvSpPr>
            <p:cNvPr name="TextBox 13" id="13"/>
            <p:cNvSpPr txBox="true"/>
            <p:nvPr/>
          </p:nvSpPr>
          <p:spPr>
            <a:xfrm>
              <a:off x="0" y="-95250"/>
              <a:ext cx="953634" cy="796012"/>
            </a:xfrm>
            <a:prstGeom prst="rect">
              <a:avLst/>
            </a:prstGeom>
          </p:spPr>
          <p:txBody>
            <a:bodyPr anchor="ctr" rtlCol="false" tIns="254000" lIns="254000" bIns="254000" rIns="254000"/>
            <a:lstStyle/>
            <a:p>
              <a:pPr algn="ctr">
                <a:lnSpc>
                  <a:spcPts val="3499"/>
                </a:lnSpc>
              </a:pPr>
              <a:r>
                <a:rPr lang="en-US" sz="2499">
                  <a:solidFill>
                    <a:srgbClr val="000000"/>
                  </a:solidFill>
                  <a:latin typeface="Times New Roman"/>
                </a:rPr>
                <a:t>Logistic Regression on Confounders</a:t>
              </a:r>
            </a:p>
          </p:txBody>
        </p:sp>
      </p:grpSp>
      <p:sp>
        <p:nvSpPr>
          <p:cNvPr name="AutoShape 14" id="14"/>
          <p:cNvSpPr/>
          <p:nvPr/>
        </p:nvSpPr>
        <p:spPr>
          <a:xfrm>
            <a:off x="7818676" y="5421956"/>
            <a:ext cx="1586749" cy="0"/>
          </a:xfrm>
          <a:prstGeom prst="line">
            <a:avLst/>
          </a:prstGeom>
          <a:ln cap="flat" w="57150">
            <a:solidFill>
              <a:srgbClr val="000000"/>
            </a:solidFill>
            <a:prstDash val="solid"/>
            <a:headEnd type="none" len="sm" w="sm"/>
            <a:tailEnd type="arrow" len="sm" w="med"/>
          </a:ln>
        </p:spPr>
      </p:sp>
      <p:grpSp>
        <p:nvGrpSpPr>
          <p:cNvPr name="Group 15" id="15"/>
          <p:cNvGrpSpPr/>
          <p:nvPr/>
        </p:nvGrpSpPr>
        <p:grpSpPr>
          <a:xfrm rot="0">
            <a:off x="5433777" y="3578250"/>
            <a:ext cx="1113823" cy="11138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2</a:t>
              </a:r>
            </a:p>
          </p:txBody>
        </p:sp>
      </p:grpSp>
      <p:grpSp>
        <p:nvGrpSpPr>
          <p:cNvPr name="Group 18" id="18"/>
          <p:cNvGrpSpPr/>
          <p:nvPr/>
        </p:nvGrpSpPr>
        <p:grpSpPr>
          <a:xfrm rot="0">
            <a:off x="10423300" y="3633003"/>
            <a:ext cx="1113823" cy="111382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3</a:t>
              </a:r>
            </a:p>
          </p:txBody>
        </p:sp>
      </p:grpSp>
      <p:grpSp>
        <p:nvGrpSpPr>
          <p:cNvPr name="Group 21" id="21"/>
          <p:cNvGrpSpPr/>
          <p:nvPr/>
        </p:nvGrpSpPr>
        <p:grpSpPr>
          <a:xfrm rot="0">
            <a:off x="14150843" y="4189915"/>
            <a:ext cx="3497917" cy="2516620"/>
            <a:chOff x="0" y="0"/>
            <a:chExt cx="952447" cy="685250"/>
          </a:xfrm>
        </p:grpSpPr>
        <p:sp>
          <p:nvSpPr>
            <p:cNvPr name="Freeform 22" id="22"/>
            <p:cNvSpPr/>
            <p:nvPr/>
          </p:nvSpPr>
          <p:spPr>
            <a:xfrm flipH="false" flipV="false" rot="0">
              <a:off x="0" y="0"/>
              <a:ext cx="952447" cy="685250"/>
            </a:xfrm>
            <a:custGeom>
              <a:avLst/>
              <a:gdLst/>
              <a:ahLst/>
              <a:cxnLst/>
              <a:rect r="r" b="b" t="t" l="l"/>
              <a:pathLst>
                <a:path h="685250" w="952447">
                  <a:moveTo>
                    <a:pt x="44266" y="0"/>
                  </a:moveTo>
                  <a:lnTo>
                    <a:pt x="908181" y="0"/>
                  </a:lnTo>
                  <a:cubicBezTo>
                    <a:pt x="932628" y="0"/>
                    <a:pt x="952447" y="19819"/>
                    <a:pt x="952447" y="44266"/>
                  </a:cubicBezTo>
                  <a:lnTo>
                    <a:pt x="952447" y="640984"/>
                  </a:lnTo>
                  <a:cubicBezTo>
                    <a:pt x="952447" y="665431"/>
                    <a:pt x="932628" y="685250"/>
                    <a:pt x="908181" y="685250"/>
                  </a:cubicBezTo>
                  <a:lnTo>
                    <a:pt x="44266" y="685250"/>
                  </a:lnTo>
                  <a:cubicBezTo>
                    <a:pt x="19819" y="685250"/>
                    <a:pt x="0" y="665431"/>
                    <a:pt x="0" y="640984"/>
                  </a:cubicBezTo>
                  <a:lnTo>
                    <a:pt x="0" y="44266"/>
                  </a:lnTo>
                  <a:cubicBezTo>
                    <a:pt x="0" y="19819"/>
                    <a:pt x="19819" y="0"/>
                    <a:pt x="44266" y="0"/>
                  </a:cubicBezTo>
                  <a:close/>
                </a:path>
              </a:pathLst>
            </a:custGeom>
            <a:solidFill>
              <a:srgbClr val="FFF0A2"/>
            </a:solidFill>
            <a:ln w="19050" cap="sq">
              <a:solidFill>
                <a:srgbClr val="E0B15E"/>
              </a:solidFill>
              <a:prstDash val="solid"/>
              <a:miter/>
            </a:ln>
          </p:spPr>
        </p:sp>
        <p:sp>
          <p:nvSpPr>
            <p:cNvPr name="TextBox 23" id="23"/>
            <p:cNvSpPr txBox="true"/>
            <p:nvPr/>
          </p:nvSpPr>
          <p:spPr>
            <a:xfrm>
              <a:off x="0" y="-95250"/>
              <a:ext cx="952447" cy="780500"/>
            </a:xfrm>
            <a:prstGeom prst="rect">
              <a:avLst/>
            </a:prstGeom>
          </p:spPr>
          <p:txBody>
            <a:bodyPr anchor="ctr" rtlCol="false" tIns="254000" lIns="254000" bIns="254000" rIns="254000"/>
            <a:lstStyle/>
            <a:p>
              <a:pPr algn="ctr">
                <a:lnSpc>
                  <a:spcPts val="3499"/>
                </a:lnSpc>
              </a:pPr>
              <a:r>
                <a:rPr lang="en-US" sz="2499">
                  <a:solidFill>
                    <a:srgbClr val="000000"/>
                  </a:solidFill>
                  <a:latin typeface="Times New Roman"/>
                </a:rPr>
                <a:t>Combined Regression on Confounders and Food Groups.</a:t>
              </a:r>
            </a:p>
          </p:txBody>
        </p:sp>
      </p:grpSp>
      <p:sp>
        <p:nvSpPr>
          <p:cNvPr name="AutoShape 24" id="24"/>
          <p:cNvSpPr/>
          <p:nvPr/>
        </p:nvSpPr>
        <p:spPr>
          <a:xfrm>
            <a:off x="12907703" y="5421956"/>
            <a:ext cx="1243140" cy="26269"/>
          </a:xfrm>
          <a:prstGeom prst="line">
            <a:avLst/>
          </a:prstGeom>
          <a:ln cap="flat" w="57150">
            <a:solidFill>
              <a:srgbClr val="000000"/>
            </a:solidFill>
            <a:prstDash val="solid"/>
            <a:headEnd type="none" len="sm" w="sm"/>
            <a:tailEnd type="arrow" len="sm" w="med"/>
          </a:ln>
        </p:spPr>
      </p:sp>
      <p:grpSp>
        <p:nvGrpSpPr>
          <p:cNvPr name="Group 25" id="25"/>
          <p:cNvGrpSpPr/>
          <p:nvPr/>
        </p:nvGrpSpPr>
        <p:grpSpPr>
          <a:xfrm rot="0">
            <a:off x="15189743" y="3523497"/>
            <a:ext cx="1113823" cy="111382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4</a:t>
              </a:r>
            </a:p>
          </p:txBody>
        </p:sp>
      </p:grpSp>
      <p:grpSp>
        <p:nvGrpSpPr>
          <p:cNvPr name="Group 28" id="28"/>
          <p:cNvGrpSpPr/>
          <p:nvPr/>
        </p:nvGrpSpPr>
        <p:grpSpPr>
          <a:xfrm rot="0">
            <a:off x="-641135" y="9258300"/>
            <a:ext cx="19132920" cy="2701944"/>
            <a:chOff x="0" y="0"/>
            <a:chExt cx="5039123" cy="711623"/>
          </a:xfrm>
        </p:grpSpPr>
        <p:sp>
          <p:nvSpPr>
            <p:cNvPr name="Freeform 29" id="29"/>
            <p:cNvSpPr/>
            <p:nvPr/>
          </p:nvSpPr>
          <p:spPr>
            <a:xfrm flipH="false" flipV="false" rot="0">
              <a:off x="0" y="0"/>
              <a:ext cx="5039123" cy="711623"/>
            </a:xfrm>
            <a:custGeom>
              <a:avLst/>
              <a:gdLst/>
              <a:ahLst/>
              <a:cxnLst/>
              <a:rect r="r" b="b" t="t" l="l"/>
              <a:pathLst>
                <a:path h="711623" w="5039123">
                  <a:moveTo>
                    <a:pt x="0" y="0"/>
                  </a:moveTo>
                  <a:lnTo>
                    <a:pt x="5039123" y="0"/>
                  </a:lnTo>
                  <a:lnTo>
                    <a:pt x="5039123" y="711623"/>
                  </a:lnTo>
                  <a:lnTo>
                    <a:pt x="0" y="711623"/>
                  </a:lnTo>
                  <a:close/>
                </a:path>
              </a:pathLst>
            </a:custGeom>
            <a:solidFill>
              <a:srgbClr val="E0B15E"/>
            </a:solidFill>
          </p:spPr>
        </p:sp>
        <p:sp>
          <p:nvSpPr>
            <p:cNvPr name="TextBox 30" id="30"/>
            <p:cNvSpPr txBox="true"/>
            <p:nvPr/>
          </p:nvSpPr>
          <p:spPr>
            <a:xfrm>
              <a:off x="0" y="-28575"/>
              <a:ext cx="5039123" cy="740198"/>
            </a:xfrm>
            <a:prstGeom prst="rect">
              <a:avLst/>
            </a:prstGeom>
          </p:spPr>
          <p:txBody>
            <a:bodyPr anchor="ctr" rtlCol="false" tIns="50800" lIns="50800" bIns="50800" rIns="50800"/>
            <a:lstStyle/>
            <a:p>
              <a:pPr algn="ctr">
                <a:lnSpc>
                  <a:spcPts val="2590"/>
                </a:lnSpc>
              </a:pPr>
            </a:p>
          </p:txBody>
        </p:sp>
      </p:grpSp>
      <p:sp>
        <p:nvSpPr>
          <p:cNvPr name="AutoShape 31" id="31"/>
          <p:cNvSpPr/>
          <p:nvPr/>
        </p:nvSpPr>
        <p:spPr>
          <a:xfrm>
            <a:off x="1899776" y="8289041"/>
            <a:ext cx="13751019" cy="0"/>
          </a:xfrm>
          <a:prstGeom prst="line">
            <a:avLst/>
          </a:prstGeom>
          <a:ln cap="flat" w="57150">
            <a:solidFill>
              <a:srgbClr val="E0B15E"/>
            </a:solidFill>
            <a:prstDash val="solid"/>
            <a:headEnd type="none" len="sm" w="sm"/>
            <a:tailEnd type="none" len="sm" w="sm"/>
          </a:ln>
        </p:spPr>
      </p:sp>
      <p:grpSp>
        <p:nvGrpSpPr>
          <p:cNvPr name="Group 32" id="32"/>
          <p:cNvGrpSpPr/>
          <p:nvPr/>
        </p:nvGrpSpPr>
        <p:grpSpPr>
          <a:xfrm rot="0">
            <a:off x="1401765" y="8040035"/>
            <a:ext cx="498011" cy="498011"/>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38100" cap="sq">
              <a:solidFill>
                <a:srgbClr val="E0B15E"/>
              </a:solidFill>
              <a:prstDash val="solid"/>
              <a:miter/>
            </a:ln>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35" id="35"/>
          <p:cNvGrpSpPr/>
          <p:nvPr/>
        </p:nvGrpSpPr>
        <p:grpSpPr>
          <a:xfrm rot="0">
            <a:off x="5565330" y="7997462"/>
            <a:ext cx="498011" cy="49801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38100" cap="sq">
              <a:solidFill>
                <a:srgbClr val="E0B15E"/>
              </a:solidFill>
              <a:prstDash val="solid"/>
              <a:miter/>
            </a:ln>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38" id="38"/>
          <p:cNvGrpSpPr/>
          <p:nvPr/>
        </p:nvGrpSpPr>
        <p:grpSpPr>
          <a:xfrm rot="0">
            <a:off x="15650795" y="8040035"/>
            <a:ext cx="498011" cy="49801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38100" cap="sq">
              <a:solidFill>
                <a:srgbClr val="E0B15E"/>
              </a:solidFill>
              <a:prstDash val="solid"/>
              <a:miter/>
            </a:ln>
          </p:spPr>
        </p:sp>
        <p:sp>
          <p:nvSpPr>
            <p:cNvPr name="TextBox 40" id="40"/>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41" id="41"/>
          <p:cNvGrpSpPr/>
          <p:nvPr/>
        </p:nvGrpSpPr>
        <p:grpSpPr>
          <a:xfrm rot="0">
            <a:off x="428689" y="4163646"/>
            <a:ext cx="2796867" cy="2516620"/>
            <a:chOff x="0" y="0"/>
            <a:chExt cx="761558" cy="685250"/>
          </a:xfrm>
        </p:grpSpPr>
        <p:sp>
          <p:nvSpPr>
            <p:cNvPr name="Freeform 42" id="42"/>
            <p:cNvSpPr/>
            <p:nvPr/>
          </p:nvSpPr>
          <p:spPr>
            <a:xfrm flipH="false" flipV="false" rot="0">
              <a:off x="0" y="0"/>
              <a:ext cx="761558" cy="685250"/>
            </a:xfrm>
            <a:custGeom>
              <a:avLst/>
              <a:gdLst/>
              <a:ahLst/>
              <a:cxnLst/>
              <a:rect r="r" b="b" t="t" l="l"/>
              <a:pathLst>
                <a:path h="685250" w="761558">
                  <a:moveTo>
                    <a:pt x="55361" y="0"/>
                  </a:moveTo>
                  <a:lnTo>
                    <a:pt x="706197" y="0"/>
                  </a:lnTo>
                  <a:cubicBezTo>
                    <a:pt x="736772" y="0"/>
                    <a:pt x="761558" y="24786"/>
                    <a:pt x="761558" y="55361"/>
                  </a:cubicBezTo>
                  <a:lnTo>
                    <a:pt x="761558" y="629888"/>
                  </a:lnTo>
                  <a:cubicBezTo>
                    <a:pt x="761558" y="644571"/>
                    <a:pt x="755725" y="658652"/>
                    <a:pt x="745343" y="669035"/>
                  </a:cubicBezTo>
                  <a:cubicBezTo>
                    <a:pt x="734961" y="679417"/>
                    <a:pt x="720879" y="685250"/>
                    <a:pt x="706197" y="685250"/>
                  </a:cubicBezTo>
                  <a:lnTo>
                    <a:pt x="55361" y="685250"/>
                  </a:lnTo>
                  <a:cubicBezTo>
                    <a:pt x="24786" y="685250"/>
                    <a:pt x="0" y="660464"/>
                    <a:pt x="0" y="629888"/>
                  </a:cubicBezTo>
                  <a:lnTo>
                    <a:pt x="0" y="55361"/>
                  </a:lnTo>
                  <a:cubicBezTo>
                    <a:pt x="0" y="24786"/>
                    <a:pt x="24786" y="0"/>
                    <a:pt x="55361" y="0"/>
                  </a:cubicBezTo>
                  <a:close/>
                </a:path>
              </a:pathLst>
            </a:custGeom>
            <a:solidFill>
              <a:srgbClr val="FFF0A2"/>
            </a:solidFill>
            <a:ln w="19050" cap="sq">
              <a:solidFill>
                <a:srgbClr val="E0B15E"/>
              </a:solidFill>
              <a:prstDash val="solid"/>
              <a:miter/>
            </a:ln>
          </p:spPr>
        </p:sp>
        <p:sp>
          <p:nvSpPr>
            <p:cNvPr name="TextBox 43" id="43"/>
            <p:cNvSpPr txBox="true"/>
            <p:nvPr/>
          </p:nvSpPr>
          <p:spPr>
            <a:xfrm>
              <a:off x="0" y="-95250"/>
              <a:ext cx="761558" cy="780500"/>
            </a:xfrm>
            <a:prstGeom prst="rect">
              <a:avLst/>
            </a:prstGeom>
          </p:spPr>
          <p:txBody>
            <a:bodyPr anchor="ctr" rtlCol="false" tIns="254000" lIns="254000" bIns="254000" rIns="254000"/>
            <a:lstStyle/>
            <a:p>
              <a:pPr algn="ctr" marL="0" indent="0" lvl="0">
                <a:lnSpc>
                  <a:spcPts val="3499"/>
                </a:lnSpc>
                <a:spcBef>
                  <a:spcPct val="0"/>
                </a:spcBef>
              </a:pPr>
              <a:r>
                <a:rPr lang="en-US" sz="2499">
                  <a:solidFill>
                    <a:srgbClr val="000000"/>
                  </a:solidFill>
                  <a:latin typeface="Times New Roman"/>
                </a:rPr>
                <a:t>Data Cleaning &amp; Transformation</a:t>
              </a:r>
            </a:p>
          </p:txBody>
        </p:sp>
      </p:grpSp>
      <p:grpSp>
        <p:nvGrpSpPr>
          <p:cNvPr name="Group 44" id="44"/>
          <p:cNvGrpSpPr/>
          <p:nvPr/>
        </p:nvGrpSpPr>
        <p:grpSpPr>
          <a:xfrm rot="0">
            <a:off x="1093859" y="3633003"/>
            <a:ext cx="1113823" cy="1113823"/>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p:spPr>
        </p:sp>
        <p:sp>
          <p:nvSpPr>
            <p:cNvPr name="TextBox 46" id="46"/>
            <p:cNvSpPr txBox="true"/>
            <p:nvPr/>
          </p:nvSpPr>
          <p:spPr>
            <a:xfrm>
              <a:off x="76200" y="47625"/>
              <a:ext cx="660400" cy="688975"/>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1</a:t>
              </a:r>
            </a:p>
          </p:txBody>
        </p:sp>
      </p:grpSp>
      <p:sp>
        <p:nvSpPr>
          <p:cNvPr name="AutoShape 47" id="47"/>
          <p:cNvSpPr/>
          <p:nvPr/>
        </p:nvSpPr>
        <p:spPr>
          <a:xfrm>
            <a:off x="3225557" y="5421956"/>
            <a:ext cx="937143" cy="0"/>
          </a:xfrm>
          <a:prstGeom prst="line">
            <a:avLst/>
          </a:prstGeom>
          <a:ln cap="flat" w="57150">
            <a:solidFill>
              <a:srgbClr val="000000"/>
            </a:solidFill>
            <a:prstDash val="solid"/>
            <a:headEnd type="none" len="sm" w="sm"/>
            <a:tailEnd type="arrow" len="sm" w="med"/>
          </a:ln>
        </p:spPr>
      </p:sp>
      <p:grpSp>
        <p:nvGrpSpPr>
          <p:cNvPr name="Group 48" id="48"/>
          <p:cNvGrpSpPr/>
          <p:nvPr/>
        </p:nvGrpSpPr>
        <p:grpSpPr>
          <a:xfrm rot="0">
            <a:off x="10731206" y="7997462"/>
            <a:ext cx="498011" cy="49801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38100" cap="sq">
              <a:solidFill>
                <a:srgbClr val="E0B15E"/>
              </a:solidFill>
              <a:prstDash val="solid"/>
              <a:miter/>
            </a:ln>
          </p:spPr>
        </p:sp>
        <p:sp>
          <p:nvSpPr>
            <p:cNvPr name="TextBox 50" id="50"/>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sp>
        <p:nvSpPr>
          <p:cNvPr name="TextBox 2" id="2"/>
          <p:cNvSpPr txBox="true"/>
          <p:nvPr/>
        </p:nvSpPr>
        <p:spPr>
          <a:xfrm rot="0">
            <a:off x="2394396" y="4448627"/>
            <a:ext cx="13499207" cy="1268785"/>
          </a:xfrm>
          <a:prstGeom prst="rect">
            <a:avLst/>
          </a:prstGeom>
        </p:spPr>
        <p:txBody>
          <a:bodyPr anchor="t" rtlCol="false" tIns="0" lIns="0" bIns="0" rIns="0">
            <a:spAutoFit/>
          </a:bodyPr>
          <a:lstStyle/>
          <a:p>
            <a:pPr algn="ctr">
              <a:lnSpc>
                <a:spcPts val="9341"/>
              </a:lnSpc>
            </a:pPr>
            <a:r>
              <a:rPr lang="en-US" sz="6672">
                <a:solidFill>
                  <a:srgbClr val="E0B15E"/>
                </a:solidFill>
                <a:latin typeface="Times New Roman Bold Italics"/>
              </a:rPr>
              <a:t>FOOD GROUP BASED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73827"/>
            <a:ext cx="11455824" cy="6939347"/>
          </a:xfrm>
          <a:custGeom>
            <a:avLst/>
            <a:gdLst/>
            <a:ahLst/>
            <a:cxnLst/>
            <a:rect r="r" b="b" t="t" l="l"/>
            <a:pathLst>
              <a:path h="6939347" w="11455824">
                <a:moveTo>
                  <a:pt x="0" y="0"/>
                </a:moveTo>
                <a:lnTo>
                  <a:pt x="11455824" y="0"/>
                </a:lnTo>
                <a:lnTo>
                  <a:pt x="11455824" y="6939346"/>
                </a:lnTo>
                <a:lnTo>
                  <a:pt x="0" y="6939346"/>
                </a:lnTo>
                <a:lnTo>
                  <a:pt x="0" y="0"/>
                </a:lnTo>
                <a:close/>
              </a:path>
            </a:pathLst>
          </a:custGeom>
          <a:blipFill>
            <a:blip r:embed="rId2"/>
            <a:stretch>
              <a:fillRect l="0" t="0" r="-48071" b="0"/>
            </a:stretch>
          </a:blipFill>
          <a:ln w="47625" cap="rnd">
            <a:solidFill>
              <a:srgbClr val="000000"/>
            </a:solidFill>
            <a:prstDash val="lgDash"/>
            <a:round/>
          </a:ln>
        </p:spPr>
      </p:sp>
      <p:sp>
        <p:nvSpPr>
          <p:cNvPr name="TextBox 3" id="3"/>
          <p:cNvSpPr txBox="true"/>
          <p:nvPr/>
        </p:nvSpPr>
        <p:spPr>
          <a:xfrm rot="0">
            <a:off x="12872710" y="2992375"/>
            <a:ext cx="4386590" cy="4130801"/>
          </a:xfrm>
          <a:prstGeom prst="rect">
            <a:avLst/>
          </a:prstGeom>
        </p:spPr>
        <p:txBody>
          <a:bodyPr anchor="t" rtlCol="false" tIns="0" lIns="0" bIns="0" rIns="0">
            <a:spAutoFit/>
          </a:bodyPr>
          <a:lstStyle/>
          <a:p>
            <a:pPr algn="just">
              <a:lnSpc>
                <a:spcPts val="4104"/>
              </a:lnSpc>
            </a:pPr>
            <a:r>
              <a:rPr lang="en-US" sz="2400">
                <a:solidFill>
                  <a:srgbClr val="000000"/>
                </a:solidFill>
                <a:latin typeface="Times New Roman"/>
              </a:rPr>
              <a:t>According to the Parallel Analysis Scree Plots, 7 factors are suggested. However, these factors only explain about </a:t>
            </a:r>
            <a:r>
              <a:rPr lang="en-US" sz="2400">
                <a:solidFill>
                  <a:srgbClr val="000000"/>
                </a:solidFill>
                <a:latin typeface="Times New Roman Bold"/>
              </a:rPr>
              <a:t>46%</a:t>
            </a:r>
            <a:r>
              <a:rPr lang="en-US" sz="2400">
                <a:solidFill>
                  <a:srgbClr val="000000"/>
                </a:solidFill>
                <a:latin typeface="Times New Roman"/>
              </a:rPr>
              <a:t> of the cumulative variance. Notably, by increasing the number of factors to 16, around </a:t>
            </a:r>
            <a:r>
              <a:rPr lang="en-US" sz="2400">
                <a:solidFill>
                  <a:srgbClr val="000000"/>
                </a:solidFill>
                <a:latin typeface="Times New Roman Bold"/>
              </a:rPr>
              <a:t>70%</a:t>
            </a:r>
            <a:r>
              <a:rPr lang="en-US" sz="2400">
                <a:solidFill>
                  <a:srgbClr val="000000"/>
                </a:solidFill>
                <a:latin typeface="Times New Roman"/>
              </a:rPr>
              <a:t> of the variance can be explained.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766473" y="1726351"/>
            <a:ext cx="16755054" cy="6834298"/>
          </a:xfrm>
          <a:custGeom>
            <a:avLst/>
            <a:gdLst/>
            <a:ahLst/>
            <a:cxnLst/>
            <a:rect r="r" b="b" t="t" l="l"/>
            <a:pathLst>
              <a:path h="6834298" w="16755054">
                <a:moveTo>
                  <a:pt x="0" y="0"/>
                </a:moveTo>
                <a:lnTo>
                  <a:pt x="16755054" y="0"/>
                </a:lnTo>
                <a:lnTo>
                  <a:pt x="16755054" y="6834298"/>
                </a:lnTo>
                <a:lnTo>
                  <a:pt x="0" y="6834298"/>
                </a:lnTo>
                <a:lnTo>
                  <a:pt x="0" y="0"/>
                </a:lnTo>
                <a:close/>
              </a:path>
            </a:pathLst>
          </a:custGeom>
          <a:blipFill>
            <a:blip r:embed="rId2"/>
            <a:stretch>
              <a:fillRect l="0" t="0" r="0" b="0"/>
            </a:stretch>
          </a:blipFill>
          <a:ln w="47625" cap="rnd">
            <a:solidFill>
              <a:srgbClr val="000000"/>
            </a:solidFill>
            <a:prstDash val="lgDash"/>
            <a:roun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659064" y="2104248"/>
            <a:ext cx="16969871" cy="7154052"/>
          </a:xfrm>
          <a:custGeom>
            <a:avLst/>
            <a:gdLst/>
            <a:ahLst/>
            <a:cxnLst/>
            <a:rect r="r" b="b" t="t" l="l"/>
            <a:pathLst>
              <a:path h="7154052" w="16969871">
                <a:moveTo>
                  <a:pt x="0" y="0"/>
                </a:moveTo>
                <a:lnTo>
                  <a:pt x="16969872" y="0"/>
                </a:lnTo>
                <a:lnTo>
                  <a:pt x="16969872" y="7154052"/>
                </a:lnTo>
                <a:lnTo>
                  <a:pt x="0" y="7154052"/>
                </a:lnTo>
                <a:lnTo>
                  <a:pt x="0" y="0"/>
                </a:lnTo>
                <a:close/>
              </a:path>
            </a:pathLst>
          </a:custGeom>
          <a:blipFill>
            <a:blip r:embed="rId2"/>
            <a:stretch>
              <a:fillRect l="0" t="0" r="0" b="0"/>
            </a:stretch>
          </a:blipFill>
          <a:ln w="47625" cap="rnd">
            <a:solidFill>
              <a:srgbClr val="000000"/>
            </a:solidFill>
            <a:prstDash val="lgDash"/>
            <a:round/>
          </a:ln>
        </p:spPr>
      </p:sp>
      <p:sp>
        <p:nvSpPr>
          <p:cNvPr name="TextBox 3" id="3"/>
          <p:cNvSpPr txBox="true"/>
          <p:nvPr/>
        </p:nvSpPr>
        <p:spPr>
          <a:xfrm rot="0">
            <a:off x="1028700" y="1047750"/>
            <a:ext cx="16230600" cy="564803"/>
          </a:xfrm>
          <a:prstGeom prst="rect">
            <a:avLst/>
          </a:prstGeom>
        </p:spPr>
        <p:txBody>
          <a:bodyPr anchor="t" rtlCol="false" tIns="0" lIns="0" bIns="0" rIns="0">
            <a:spAutoFit/>
          </a:bodyPr>
          <a:lstStyle/>
          <a:p>
            <a:pPr algn="ctr">
              <a:lnSpc>
                <a:spcPts val="3689"/>
              </a:lnSpc>
            </a:pPr>
            <a:r>
              <a:rPr lang="en-US" sz="3842">
                <a:solidFill>
                  <a:srgbClr val="000000"/>
                </a:solidFill>
                <a:latin typeface="Times New Roman Bold Italics"/>
              </a:rPr>
              <a:t>HEATMAP OF LOADINGS FOR 15 FACTORS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A60DB84763FB4BA5FA04E625407B4C" ma:contentTypeVersion="4" ma:contentTypeDescription="Create a new document." ma:contentTypeScope="" ma:versionID="38ace42d9853f531dc9d672e236989b7">
  <xsd:schema xmlns:xsd="http://www.w3.org/2001/XMLSchema" xmlns:xs="http://www.w3.org/2001/XMLSchema" xmlns:p="http://schemas.microsoft.com/office/2006/metadata/properties" xmlns:ns2="ee524224-5d85-41ce-a185-7b5b7a731751" targetNamespace="http://schemas.microsoft.com/office/2006/metadata/properties" ma:root="true" ma:fieldsID="e7bf40fccff6903a15b63bad76ee90e2" ns2:_="">
    <xsd:import namespace="ee524224-5d85-41ce-a185-7b5b7a73175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24224-5d85-41ce-a185-7b5b7a7317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805F62-3A17-4B1C-B0D0-00705FDB824D}"/>
</file>

<file path=customXml/itemProps2.xml><?xml version="1.0" encoding="utf-8"?>
<ds:datastoreItem xmlns:ds="http://schemas.openxmlformats.org/officeDocument/2006/customXml" ds:itemID="{9EABEEFE-CBAE-4CCA-8E93-EEDBAA2E06A8}"/>
</file>

<file path=customXml/itemProps3.xml><?xml version="1.0" encoding="utf-8"?>
<ds:datastoreItem xmlns:ds="http://schemas.openxmlformats.org/officeDocument/2006/customXml" ds:itemID="{CC33DA5A-63C4-4BD9-9B72-273334FB207B}"/>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Ntr. epidemiology</dc:title>
  <cp:revision>1</cp:revision>
  <dcterms:created xsi:type="dcterms:W3CDTF">2006-08-16T00:00:00Z</dcterms:created>
  <dcterms:modified xsi:type="dcterms:W3CDTF">2011-08-01T06:04:30Z</dcterms:modified>
  <dc:identifier>DAGIMRJG2oo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0x010100DBA60DB84763FB4BA5FA04E625407B4C</vt:lpwstr>
  </property>
</Properties>
</file>